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266" r:id="rId3"/>
    <p:sldId id="301" r:id="rId4"/>
    <p:sldId id="311" r:id="rId5"/>
    <p:sldId id="326" r:id="rId6"/>
    <p:sldId id="325" r:id="rId7"/>
    <p:sldId id="327" r:id="rId8"/>
    <p:sldId id="328" r:id="rId9"/>
    <p:sldId id="329" r:id="rId10"/>
    <p:sldId id="330" r:id="rId11"/>
    <p:sldId id="331" r:id="rId12"/>
    <p:sldId id="332" r:id="rId13"/>
    <p:sldId id="323" r:id="rId14"/>
    <p:sldId id="324" r:id="rId15"/>
    <p:sldId id="310" r:id="rId16"/>
    <p:sldId id="318" r:id="rId17"/>
    <p:sldId id="319" r:id="rId18"/>
    <p:sldId id="320" r:id="rId19"/>
    <p:sldId id="321" r:id="rId20"/>
    <p:sldId id="322" r:id="rId21"/>
    <p:sldId id="317" r:id="rId22"/>
    <p:sldId id="333" r:id="rId23"/>
    <p:sldId id="334" r:id="rId24"/>
    <p:sldId id="335" r:id="rId25"/>
    <p:sldId id="337" r:id="rId26"/>
    <p:sldId id="316" r:id="rId27"/>
    <p:sldId id="339" r:id="rId28"/>
    <p:sldId id="340" r:id="rId29"/>
    <p:sldId id="342" r:id="rId30"/>
    <p:sldId id="343" r:id="rId31"/>
    <p:sldId id="344" r:id="rId32"/>
    <p:sldId id="345" r:id="rId33"/>
    <p:sldId id="346" r:id="rId34"/>
    <p:sldId id="347" r:id="rId35"/>
    <p:sldId id="26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01"/>
  </p:normalViewPr>
  <p:slideViewPr>
    <p:cSldViewPr snapToGrid="0" snapToObjects="1">
      <p:cViewPr varScale="1">
        <p:scale>
          <a:sx n="69" d="100"/>
          <a:sy n="69" d="100"/>
        </p:scale>
        <p:origin x="392" y="192"/>
      </p:cViewPr>
      <p:guideLst>
        <p:guide orient="horz" pos="2160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77306-0E9A-4142-98E9-62CB3401CE06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</dgm:pt>
    <dgm:pt modelId="{8E11686C-B591-D543-86CE-A0F4A4F5441B}">
      <dgm:prSet phldrT="[Texto]"/>
      <dgm:spPr/>
      <dgm:t>
        <a:bodyPr/>
        <a:lstStyle/>
        <a:p>
          <a:r>
            <a:rPr lang="es-ES" dirty="0"/>
            <a:t>Elasticidad Precio de la Demanda</a:t>
          </a:r>
        </a:p>
      </dgm:t>
    </dgm:pt>
    <dgm:pt modelId="{3C4EB6C5-1039-9546-919F-8781556D7000}" type="parTrans" cxnId="{6DA79241-DCB6-6E46-9D08-D50F23EE59A8}">
      <dgm:prSet/>
      <dgm:spPr/>
      <dgm:t>
        <a:bodyPr/>
        <a:lstStyle/>
        <a:p>
          <a:endParaRPr lang="es-ES"/>
        </a:p>
      </dgm:t>
    </dgm:pt>
    <dgm:pt modelId="{D631D981-6850-FE42-B3D8-1E9617CB3329}" type="sibTrans" cxnId="{6DA79241-DCB6-6E46-9D08-D50F23EE59A8}">
      <dgm:prSet/>
      <dgm:spPr/>
      <dgm:t>
        <a:bodyPr/>
        <a:lstStyle/>
        <a:p>
          <a:endParaRPr lang="es-ES"/>
        </a:p>
      </dgm:t>
    </dgm:pt>
    <dgm:pt modelId="{415E30C3-C247-3044-B4FA-9571A380CCB7}">
      <dgm:prSet phldrT="[Texto]" custT="1"/>
      <dgm:spPr/>
      <dgm:t>
        <a:bodyPr/>
        <a:lstStyle/>
        <a:p>
          <a:r>
            <a:rPr lang="es-ES" sz="1600" dirty="0"/>
            <a:t>Cambio Porcentual de la Cantidad demandada (%</a:t>
          </a:r>
          <a:r>
            <a:rPr lang="es-CL" sz="1600" dirty="0"/>
            <a:t>𝛥Q)</a:t>
          </a:r>
          <a:endParaRPr lang="es-ES" sz="1600" dirty="0"/>
        </a:p>
      </dgm:t>
    </dgm:pt>
    <dgm:pt modelId="{84965F9A-939F-204E-A40B-5439E017A1A7}" type="parTrans" cxnId="{624368D4-CA2A-7745-9E09-05B8FB9B76AD}">
      <dgm:prSet/>
      <dgm:spPr/>
      <dgm:t>
        <a:bodyPr/>
        <a:lstStyle/>
        <a:p>
          <a:endParaRPr lang="es-ES"/>
        </a:p>
      </dgm:t>
    </dgm:pt>
    <dgm:pt modelId="{2DDB39AD-D28A-2A4E-82EA-910F287B5A7B}" type="sibTrans" cxnId="{624368D4-CA2A-7745-9E09-05B8FB9B76AD}">
      <dgm:prSet/>
      <dgm:spPr/>
      <dgm:t>
        <a:bodyPr/>
        <a:lstStyle/>
        <a:p>
          <a:endParaRPr lang="es-ES"/>
        </a:p>
      </dgm:t>
    </dgm:pt>
    <dgm:pt modelId="{201F17F8-2868-BE4E-BAE8-0479733C88DA}">
      <dgm:prSet phldrT="[Texto]" custT="1"/>
      <dgm:spPr/>
      <dgm:t>
        <a:bodyPr/>
        <a:lstStyle/>
        <a:p>
          <a:r>
            <a:rPr lang="es-ES" sz="1600" dirty="0"/>
            <a:t>Cambio Porcentual </a:t>
          </a:r>
        </a:p>
        <a:p>
          <a:r>
            <a:rPr lang="es-ES" sz="1600" dirty="0"/>
            <a:t>en el Precio (%</a:t>
          </a:r>
          <a:r>
            <a:rPr lang="es-CL" sz="1600" dirty="0"/>
            <a:t>𝛥</a:t>
          </a:r>
          <a:r>
            <a:rPr lang="es-CL" sz="1600" i="1" dirty="0"/>
            <a:t>P)</a:t>
          </a:r>
          <a:endParaRPr lang="es-ES" sz="1600" dirty="0"/>
        </a:p>
      </dgm:t>
    </dgm:pt>
    <dgm:pt modelId="{46147ED1-EFF8-DD4A-A42D-A935B7889572}" type="parTrans" cxnId="{9BD1AEF0-E21B-7C4A-96F7-84CE7C0F00F3}">
      <dgm:prSet/>
      <dgm:spPr/>
      <dgm:t>
        <a:bodyPr/>
        <a:lstStyle/>
        <a:p>
          <a:endParaRPr lang="es-ES"/>
        </a:p>
      </dgm:t>
    </dgm:pt>
    <dgm:pt modelId="{6523F66C-9609-2143-8D40-23031FADF28D}" type="sibTrans" cxnId="{9BD1AEF0-E21B-7C4A-96F7-84CE7C0F00F3}">
      <dgm:prSet/>
      <dgm:spPr/>
      <dgm:t>
        <a:bodyPr/>
        <a:lstStyle/>
        <a:p>
          <a:endParaRPr lang="es-ES"/>
        </a:p>
      </dgm:t>
    </dgm:pt>
    <dgm:pt modelId="{023E939F-3982-F04C-A24B-CFA989B996B2}" type="pres">
      <dgm:prSet presAssocID="{F0077306-0E9A-4142-98E9-62CB3401CE06}" presName="linearFlow" presStyleCnt="0">
        <dgm:presLayoutVars>
          <dgm:dir/>
          <dgm:resizeHandles val="exact"/>
        </dgm:presLayoutVars>
      </dgm:prSet>
      <dgm:spPr/>
    </dgm:pt>
    <dgm:pt modelId="{EA4E9117-C3B0-D045-91E5-30580E65A449}" type="pres">
      <dgm:prSet presAssocID="{8E11686C-B591-D543-86CE-A0F4A4F5441B}" presName="node" presStyleLbl="node1" presStyleIdx="0" presStyleCnt="3" custScaleX="1019629" custScaleY="1019629" custLinFactX="1801898" custLinFactNeighborX="1900000" custLinFactNeighborY="95165">
        <dgm:presLayoutVars>
          <dgm:bulletEnabled val="1"/>
        </dgm:presLayoutVars>
      </dgm:prSet>
      <dgm:spPr/>
    </dgm:pt>
    <dgm:pt modelId="{AAAD06B4-04EB-8C4D-ACC2-FAB74668528D}" type="pres">
      <dgm:prSet presAssocID="{D631D981-6850-FE42-B3D8-1E9617CB3329}" presName="spacerL" presStyleCnt="0"/>
      <dgm:spPr/>
    </dgm:pt>
    <dgm:pt modelId="{40ACF7BC-CACC-124C-B1DE-CC6A96B86E10}" type="pres">
      <dgm:prSet presAssocID="{D631D981-6850-FE42-B3D8-1E9617CB3329}" presName="sibTrans" presStyleLbl="sibTrans2D1" presStyleIdx="0" presStyleCnt="2" custScaleX="939169" custScaleY="939150" custLinFactX="3107142" custLinFactY="116130" custLinFactNeighborX="3200000" custLinFactNeighborY="200000"/>
      <dgm:spPr>
        <a:prstGeom prst="mathEqual">
          <a:avLst/>
        </a:prstGeom>
      </dgm:spPr>
    </dgm:pt>
    <dgm:pt modelId="{943EDFAE-FEA6-5440-8C1A-42522C5AB0AF}" type="pres">
      <dgm:prSet presAssocID="{D631D981-6850-FE42-B3D8-1E9617CB3329}" presName="spacerR" presStyleCnt="0"/>
      <dgm:spPr/>
    </dgm:pt>
    <dgm:pt modelId="{B0D89760-E81F-1547-99AB-C3F767FFF551}" type="pres">
      <dgm:prSet presAssocID="{415E30C3-C247-3044-B4FA-9571A380CCB7}" presName="node" presStyleLbl="node1" presStyleIdx="1" presStyleCnt="3" custScaleX="2000000" custScaleY="547026" custLinFactX="2051201" custLinFactY="-176825" custLinFactNeighborX="2100000" custLinFactNeighborY="-200000">
        <dgm:presLayoutVars>
          <dgm:bulletEnabled val="1"/>
        </dgm:presLayoutVars>
      </dgm:prSet>
      <dgm:spPr>
        <a:prstGeom prst="rect">
          <a:avLst/>
        </a:prstGeom>
      </dgm:spPr>
    </dgm:pt>
    <dgm:pt modelId="{F86FD95F-E358-354E-8527-FACDEB568D82}" type="pres">
      <dgm:prSet presAssocID="{2DDB39AD-D28A-2A4E-82EA-910F287B5A7B}" presName="spacerL" presStyleCnt="0"/>
      <dgm:spPr/>
    </dgm:pt>
    <dgm:pt modelId="{36D90313-5816-6448-9FA8-C56A466B456D}" type="pres">
      <dgm:prSet presAssocID="{2DDB39AD-D28A-2A4E-82EA-910F287B5A7B}" presName="sibTrans" presStyleLbl="sibTrans2D1" presStyleIdx="1" presStyleCnt="2" custScaleX="674240" custScaleY="674240" custLinFactX="1577173" custLinFactY="139086" custLinFactNeighborX="1600000" custLinFactNeighborY="200000"/>
      <dgm:spPr>
        <a:prstGeom prst="mathDivide">
          <a:avLst/>
        </a:prstGeom>
      </dgm:spPr>
    </dgm:pt>
    <dgm:pt modelId="{A2D45C73-E72F-0441-9F45-EFC3171E964A}" type="pres">
      <dgm:prSet presAssocID="{2DDB39AD-D28A-2A4E-82EA-910F287B5A7B}" presName="spacerR" presStyleCnt="0"/>
      <dgm:spPr/>
    </dgm:pt>
    <dgm:pt modelId="{5BA5CFB6-8593-0447-A8A6-F224F217B1CD}" type="pres">
      <dgm:prSet presAssocID="{201F17F8-2868-BE4E-BAE8-0479733C88DA}" presName="node" presStyleLbl="node1" presStyleIdx="2" presStyleCnt="3" custScaleX="2000000" custScaleY="599574" custLinFactX="-157198" custLinFactY="350894" custLinFactNeighborX="-200000" custLinFactNeighborY="400000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B03C8B19-EBE8-3B48-95B9-49C0EE26EBCB}" type="presOf" srcId="{D631D981-6850-FE42-B3D8-1E9617CB3329}" destId="{40ACF7BC-CACC-124C-B1DE-CC6A96B86E10}" srcOrd="0" destOrd="0" presId="urn:microsoft.com/office/officeart/2005/8/layout/equation1"/>
    <dgm:cxn modelId="{25910421-8F20-B64D-B10E-AC482B5B366D}" type="presOf" srcId="{2DDB39AD-D28A-2A4E-82EA-910F287B5A7B}" destId="{36D90313-5816-6448-9FA8-C56A466B456D}" srcOrd="0" destOrd="0" presId="urn:microsoft.com/office/officeart/2005/8/layout/equation1"/>
    <dgm:cxn modelId="{A1348C28-2715-7D44-9475-50817E2791C4}" type="presOf" srcId="{F0077306-0E9A-4142-98E9-62CB3401CE06}" destId="{023E939F-3982-F04C-A24B-CFA989B996B2}" srcOrd="0" destOrd="0" presId="urn:microsoft.com/office/officeart/2005/8/layout/equation1"/>
    <dgm:cxn modelId="{5FD3C82B-C7C2-F840-88C6-A8366123A705}" type="presOf" srcId="{201F17F8-2868-BE4E-BAE8-0479733C88DA}" destId="{5BA5CFB6-8593-0447-A8A6-F224F217B1CD}" srcOrd="0" destOrd="0" presId="urn:microsoft.com/office/officeart/2005/8/layout/equation1"/>
    <dgm:cxn modelId="{6DA79241-DCB6-6E46-9D08-D50F23EE59A8}" srcId="{F0077306-0E9A-4142-98E9-62CB3401CE06}" destId="{8E11686C-B591-D543-86CE-A0F4A4F5441B}" srcOrd="0" destOrd="0" parTransId="{3C4EB6C5-1039-9546-919F-8781556D7000}" sibTransId="{D631D981-6850-FE42-B3D8-1E9617CB3329}"/>
    <dgm:cxn modelId="{EDD7DE4F-72FA-5D47-8BBF-CDBFC9E965F6}" type="presOf" srcId="{8E11686C-B591-D543-86CE-A0F4A4F5441B}" destId="{EA4E9117-C3B0-D045-91E5-30580E65A449}" srcOrd="0" destOrd="0" presId="urn:microsoft.com/office/officeart/2005/8/layout/equation1"/>
    <dgm:cxn modelId="{624368D4-CA2A-7745-9E09-05B8FB9B76AD}" srcId="{F0077306-0E9A-4142-98E9-62CB3401CE06}" destId="{415E30C3-C247-3044-B4FA-9571A380CCB7}" srcOrd="1" destOrd="0" parTransId="{84965F9A-939F-204E-A40B-5439E017A1A7}" sibTransId="{2DDB39AD-D28A-2A4E-82EA-910F287B5A7B}"/>
    <dgm:cxn modelId="{C7834AEA-EAF8-EF45-8819-36B1292A74E6}" type="presOf" srcId="{415E30C3-C247-3044-B4FA-9571A380CCB7}" destId="{B0D89760-E81F-1547-99AB-C3F767FFF551}" srcOrd="0" destOrd="0" presId="urn:microsoft.com/office/officeart/2005/8/layout/equation1"/>
    <dgm:cxn modelId="{9BD1AEF0-E21B-7C4A-96F7-84CE7C0F00F3}" srcId="{F0077306-0E9A-4142-98E9-62CB3401CE06}" destId="{201F17F8-2868-BE4E-BAE8-0479733C88DA}" srcOrd="2" destOrd="0" parTransId="{46147ED1-EFF8-DD4A-A42D-A935B7889572}" sibTransId="{6523F66C-9609-2143-8D40-23031FADF28D}"/>
    <dgm:cxn modelId="{1B1B082A-CBF2-E746-AE7F-062B1FA03DAC}" type="presParOf" srcId="{023E939F-3982-F04C-A24B-CFA989B996B2}" destId="{EA4E9117-C3B0-D045-91E5-30580E65A449}" srcOrd="0" destOrd="0" presId="urn:microsoft.com/office/officeart/2005/8/layout/equation1"/>
    <dgm:cxn modelId="{9788DF3A-0806-9A41-9364-1FFD99D989E8}" type="presParOf" srcId="{023E939F-3982-F04C-A24B-CFA989B996B2}" destId="{AAAD06B4-04EB-8C4D-ACC2-FAB74668528D}" srcOrd="1" destOrd="0" presId="urn:microsoft.com/office/officeart/2005/8/layout/equation1"/>
    <dgm:cxn modelId="{5070DF8F-A552-2642-BB93-7A6D776B5425}" type="presParOf" srcId="{023E939F-3982-F04C-A24B-CFA989B996B2}" destId="{40ACF7BC-CACC-124C-B1DE-CC6A96B86E10}" srcOrd="2" destOrd="0" presId="urn:microsoft.com/office/officeart/2005/8/layout/equation1"/>
    <dgm:cxn modelId="{C7419A35-7D94-F34F-BE1E-B050BE323396}" type="presParOf" srcId="{023E939F-3982-F04C-A24B-CFA989B996B2}" destId="{943EDFAE-FEA6-5440-8C1A-42522C5AB0AF}" srcOrd="3" destOrd="0" presId="urn:microsoft.com/office/officeart/2005/8/layout/equation1"/>
    <dgm:cxn modelId="{B455CAE7-0981-BC41-8D16-40B36A08AFD6}" type="presParOf" srcId="{023E939F-3982-F04C-A24B-CFA989B996B2}" destId="{B0D89760-E81F-1547-99AB-C3F767FFF551}" srcOrd="4" destOrd="0" presId="urn:microsoft.com/office/officeart/2005/8/layout/equation1"/>
    <dgm:cxn modelId="{56F862C5-3F62-D640-8EEE-D2571973E813}" type="presParOf" srcId="{023E939F-3982-F04C-A24B-CFA989B996B2}" destId="{F86FD95F-E358-354E-8527-FACDEB568D82}" srcOrd="5" destOrd="0" presId="urn:microsoft.com/office/officeart/2005/8/layout/equation1"/>
    <dgm:cxn modelId="{BE5CA827-73D2-5045-92A9-D29E0CCEB06E}" type="presParOf" srcId="{023E939F-3982-F04C-A24B-CFA989B996B2}" destId="{36D90313-5816-6448-9FA8-C56A466B456D}" srcOrd="6" destOrd="0" presId="urn:microsoft.com/office/officeart/2005/8/layout/equation1"/>
    <dgm:cxn modelId="{125FEB52-D5FF-8D4B-ABF2-A1054F85A0BF}" type="presParOf" srcId="{023E939F-3982-F04C-A24B-CFA989B996B2}" destId="{A2D45C73-E72F-0441-9F45-EFC3171E964A}" srcOrd="7" destOrd="0" presId="urn:microsoft.com/office/officeart/2005/8/layout/equation1"/>
    <dgm:cxn modelId="{1C3E0DEF-8441-1C4A-981C-96A26EDA3EC9}" type="presParOf" srcId="{023E939F-3982-F04C-A24B-CFA989B996B2}" destId="{5BA5CFB6-8593-0447-A8A6-F224F217B1C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77306-0E9A-4142-98E9-62CB3401CE06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</dgm:pt>
    <dgm:pt modelId="{8E11686C-B591-D543-86CE-A0F4A4F5441B}">
      <dgm:prSet phldrT="[Texto]"/>
      <dgm:spPr/>
      <dgm:t>
        <a:bodyPr/>
        <a:lstStyle/>
        <a:p>
          <a:r>
            <a:rPr lang="es-ES"/>
            <a:t>Elasticidad Cruzada </a:t>
          </a:r>
          <a:r>
            <a:rPr lang="es-ES" dirty="0"/>
            <a:t>de la Demanda</a:t>
          </a:r>
        </a:p>
      </dgm:t>
    </dgm:pt>
    <dgm:pt modelId="{3C4EB6C5-1039-9546-919F-8781556D7000}" type="parTrans" cxnId="{6DA79241-DCB6-6E46-9D08-D50F23EE59A8}">
      <dgm:prSet/>
      <dgm:spPr/>
      <dgm:t>
        <a:bodyPr/>
        <a:lstStyle/>
        <a:p>
          <a:endParaRPr lang="es-ES"/>
        </a:p>
      </dgm:t>
    </dgm:pt>
    <dgm:pt modelId="{D631D981-6850-FE42-B3D8-1E9617CB3329}" type="sibTrans" cxnId="{6DA79241-DCB6-6E46-9D08-D50F23EE59A8}">
      <dgm:prSet/>
      <dgm:spPr/>
      <dgm:t>
        <a:bodyPr/>
        <a:lstStyle/>
        <a:p>
          <a:endParaRPr lang="es-ES"/>
        </a:p>
      </dgm:t>
    </dgm:pt>
    <dgm:pt modelId="{415E30C3-C247-3044-B4FA-9571A380CCB7}">
      <dgm:prSet phldrT="[Texto]" custT="1"/>
      <dgm:spPr/>
      <dgm:t>
        <a:bodyPr/>
        <a:lstStyle/>
        <a:p>
          <a:r>
            <a:rPr lang="es-ES" sz="1600" dirty="0"/>
            <a:t>Cambio Porcentual de la Cantidad demandada (%</a:t>
          </a:r>
          <a:r>
            <a:rPr lang="es-CL" sz="1600" dirty="0"/>
            <a:t>𝛥Q)</a:t>
          </a:r>
          <a:endParaRPr lang="es-ES" sz="1600" dirty="0"/>
        </a:p>
      </dgm:t>
    </dgm:pt>
    <dgm:pt modelId="{84965F9A-939F-204E-A40B-5439E017A1A7}" type="parTrans" cxnId="{624368D4-CA2A-7745-9E09-05B8FB9B76AD}">
      <dgm:prSet/>
      <dgm:spPr/>
      <dgm:t>
        <a:bodyPr/>
        <a:lstStyle/>
        <a:p>
          <a:endParaRPr lang="es-ES"/>
        </a:p>
      </dgm:t>
    </dgm:pt>
    <dgm:pt modelId="{2DDB39AD-D28A-2A4E-82EA-910F287B5A7B}" type="sibTrans" cxnId="{624368D4-CA2A-7745-9E09-05B8FB9B76AD}">
      <dgm:prSet/>
      <dgm:spPr/>
      <dgm:t>
        <a:bodyPr/>
        <a:lstStyle/>
        <a:p>
          <a:endParaRPr lang="es-ES"/>
        </a:p>
      </dgm:t>
    </dgm:pt>
    <dgm:pt modelId="{201F17F8-2868-BE4E-BAE8-0479733C88DA}">
      <dgm:prSet phldrT="[Texto]" custT="1"/>
      <dgm:spPr/>
      <dgm:t>
        <a:bodyPr/>
        <a:lstStyle/>
        <a:p>
          <a:r>
            <a:rPr lang="es-ES" sz="1600" dirty="0"/>
            <a:t>Cambio Porcentual </a:t>
          </a:r>
        </a:p>
        <a:p>
          <a:r>
            <a:rPr lang="es-ES" sz="1600" dirty="0"/>
            <a:t>en el Precio de un sustituto+ o complemento- (%</a:t>
          </a:r>
          <a:r>
            <a:rPr lang="es-CL" sz="1600" dirty="0"/>
            <a:t>𝛥</a:t>
          </a:r>
          <a:r>
            <a:rPr lang="es-CL" sz="1600" i="1" dirty="0"/>
            <a:t>P)</a:t>
          </a:r>
          <a:endParaRPr lang="es-ES" sz="1600" dirty="0"/>
        </a:p>
      </dgm:t>
    </dgm:pt>
    <dgm:pt modelId="{46147ED1-EFF8-DD4A-A42D-A935B7889572}" type="parTrans" cxnId="{9BD1AEF0-E21B-7C4A-96F7-84CE7C0F00F3}">
      <dgm:prSet/>
      <dgm:spPr/>
      <dgm:t>
        <a:bodyPr/>
        <a:lstStyle/>
        <a:p>
          <a:endParaRPr lang="es-ES"/>
        </a:p>
      </dgm:t>
    </dgm:pt>
    <dgm:pt modelId="{6523F66C-9609-2143-8D40-23031FADF28D}" type="sibTrans" cxnId="{9BD1AEF0-E21B-7C4A-96F7-84CE7C0F00F3}">
      <dgm:prSet/>
      <dgm:spPr/>
      <dgm:t>
        <a:bodyPr/>
        <a:lstStyle/>
        <a:p>
          <a:endParaRPr lang="es-ES"/>
        </a:p>
      </dgm:t>
    </dgm:pt>
    <dgm:pt modelId="{023E939F-3982-F04C-A24B-CFA989B996B2}" type="pres">
      <dgm:prSet presAssocID="{F0077306-0E9A-4142-98E9-62CB3401CE06}" presName="linearFlow" presStyleCnt="0">
        <dgm:presLayoutVars>
          <dgm:dir/>
          <dgm:resizeHandles val="exact"/>
        </dgm:presLayoutVars>
      </dgm:prSet>
      <dgm:spPr/>
    </dgm:pt>
    <dgm:pt modelId="{EA4E9117-C3B0-D045-91E5-30580E65A449}" type="pres">
      <dgm:prSet presAssocID="{8E11686C-B591-D543-86CE-A0F4A4F5441B}" presName="node" presStyleLbl="node1" presStyleIdx="0" presStyleCnt="3" custScaleX="1019629" custScaleY="1019629" custLinFactX="1801898" custLinFactNeighborX="1900000" custLinFactNeighborY="95165">
        <dgm:presLayoutVars>
          <dgm:bulletEnabled val="1"/>
        </dgm:presLayoutVars>
      </dgm:prSet>
      <dgm:spPr/>
    </dgm:pt>
    <dgm:pt modelId="{AAAD06B4-04EB-8C4D-ACC2-FAB74668528D}" type="pres">
      <dgm:prSet presAssocID="{D631D981-6850-FE42-B3D8-1E9617CB3329}" presName="spacerL" presStyleCnt="0"/>
      <dgm:spPr/>
    </dgm:pt>
    <dgm:pt modelId="{40ACF7BC-CACC-124C-B1DE-CC6A96B86E10}" type="pres">
      <dgm:prSet presAssocID="{D631D981-6850-FE42-B3D8-1E9617CB3329}" presName="sibTrans" presStyleLbl="sibTrans2D1" presStyleIdx="0" presStyleCnt="2" custScaleX="939169" custScaleY="939150" custLinFactX="3107142" custLinFactY="116130" custLinFactNeighborX="3200000" custLinFactNeighborY="200000"/>
      <dgm:spPr>
        <a:prstGeom prst="mathEqual">
          <a:avLst/>
        </a:prstGeom>
      </dgm:spPr>
    </dgm:pt>
    <dgm:pt modelId="{943EDFAE-FEA6-5440-8C1A-42522C5AB0AF}" type="pres">
      <dgm:prSet presAssocID="{D631D981-6850-FE42-B3D8-1E9617CB3329}" presName="spacerR" presStyleCnt="0"/>
      <dgm:spPr/>
    </dgm:pt>
    <dgm:pt modelId="{B0D89760-E81F-1547-99AB-C3F767FFF551}" type="pres">
      <dgm:prSet presAssocID="{415E30C3-C247-3044-B4FA-9571A380CCB7}" presName="node" presStyleLbl="node1" presStyleIdx="1" presStyleCnt="3" custScaleX="2000000" custScaleY="547026" custLinFactX="2051201" custLinFactY="-176825" custLinFactNeighborX="2100000" custLinFactNeighborY="-200000">
        <dgm:presLayoutVars>
          <dgm:bulletEnabled val="1"/>
        </dgm:presLayoutVars>
      </dgm:prSet>
      <dgm:spPr>
        <a:prstGeom prst="rect">
          <a:avLst/>
        </a:prstGeom>
      </dgm:spPr>
    </dgm:pt>
    <dgm:pt modelId="{F86FD95F-E358-354E-8527-FACDEB568D82}" type="pres">
      <dgm:prSet presAssocID="{2DDB39AD-D28A-2A4E-82EA-910F287B5A7B}" presName="spacerL" presStyleCnt="0"/>
      <dgm:spPr/>
    </dgm:pt>
    <dgm:pt modelId="{36D90313-5816-6448-9FA8-C56A466B456D}" type="pres">
      <dgm:prSet presAssocID="{2DDB39AD-D28A-2A4E-82EA-910F287B5A7B}" presName="sibTrans" presStyleLbl="sibTrans2D1" presStyleIdx="1" presStyleCnt="2" custScaleX="674240" custScaleY="674240" custLinFactX="1577173" custLinFactY="139086" custLinFactNeighborX="1600000" custLinFactNeighborY="200000"/>
      <dgm:spPr>
        <a:prstGeom prst="mathDivide">
          <a:avLst/>
        </a:prstGeom>
      </dgm:spPr>
    </dgm:pt>
    <dgm:pt modelId="{A2D45C73-E72F-0441-9F45-EFC3171E964A}" type="pres">
      <dgm:prSet presAssocID="{2DDB39AD-D28A-2A4E-82EA-910F287B5A7B}" presName="spacerR" presStyleCnt="0"/>
      <dgm:spPr/>
    </dgm:pt>
    <dgm:pt modelId="{5BA5CFB6-8593-0447-A8A6-F224F217B1CD}" type="pres">
      <dgm:prSet presAssocID="{201F17F8-2868-BE4E-BAE8-0479733C88DA}" presName="node" presStyleLbl="node1" presStyleIdx="2" presStyleCnt="3" custScaleX="2000000" custScaleY="599574" custLinFactX="-157198" custLinFactY="350894" custLinFactNeighborX="-200000" custLinFactNeighborY="400000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B03C8B19-EBE8-3B48-95B9-49C0EE26EBCB}" type="presOf" srcId="{D631D981-6850-FE42-B3D8-1E9617CB3329}" destId="{40ACF7BC-CACC-124C-B1DE-CC6A96B86E10}" srcOrd="0" destOrd="0" presId="urn:microsoft.com/office/officeart/2005/8/layout/equation1"/>
    <dgm:cxn modelId="{25910421-8F20-B64D-B10E-AC482B5B366D}" type="presOf" srcId="{2DDB39AD-D28A-2A4E-82EA-910F287B5A7B}" destId="{36D90313-5816-6448-9FA8-C56A466B456D}" srcOrd="0" destOrd="0" presId="urn:microsoft.com/office/officeart/2005/8/layout/equation1"/>
    <dgm:cxn modelId="{A1348C28-2715-7D44-9475-50817E2791C4}" type="presOf" srcId="{F0077306-0E9A-4142-98E9-62CB3401CE06}" destId="{023E939F-3982-F04C-A24B-CFA989B996B2}" srcOrd="0" destOrd="0" presId="urn:microsoft.com/office/officeart/2005/8/layout/equation1"/>
    <dgm:cxn modelId="{5FD3C82B-C7C2-F840-88C6-A8366123A705}" type="presOf" srcId="{201F17F8-2868-BE4E-BAE8-0479733C88DA}" destId="{5BA5CFB6-8593-0447-A8A6-F224F217B1CD}" srcOrd="0" destOrd="0" presId="urn:microsoft.com/office/officeart/2005/8/layout/equation1"/>
    <dgm:cxn modelId="{6DA79241-DCB6-6E46-9D08-D50F23EE59A8}" srcId="{F0077306-0E9A-4142-98E9-62CB3401CE06}" destId="{8E11686C-B591-D543-86CE-A0F4A4F5441B}" srcOrd="0" destOrd="0" parTransId="{3C4EB6C5-1039-9546-919F-8781556D7000}" sibTransId="{D631D981-6850-FE42-B3D8-1E9617CB3329}"/>
    <dgm:cxn modelId="{EDD7DE4F-72FA-5D47-8BBF-CDBFC9E965F6}" type="presOf" srcId="{8E11686C-B591-D543-86CE-A0F4A4F5441B}" destId="{EA4E9117-C3B0-D045-91E5-30580E65A449}" srcOrd="0" destOrd="0" presId="urn:microsoft.com/office/officeart/2005/8/layout/equation1"/>
    <dgm:cxn modelId="{624368D4-CA2A-7745-9E09-05B8FB9B76AD}" srcId="{F0077306-0E9A-4142-98E9-62CB3401CE06}" destId="{415E30C3-C247-3044-B4FA-9571A380CCB7}" srcOrd="1" destOrd="0" parTransId="{84965F9A-939F-204E-A40B-5439E017A1A7}" sibTransId="{2DDB39AD-D28A-2A4E-82EA-910F287B5A7B}"/>
    <dgm:cxn modelId="{C7834AEA-EAF8-EF45-8819-36B1292A74E6}" type="presOf" srcId="{415E30C3-C247-3044-B4FA-9571A380CCB7}" destId="{B0D89760-E81F-1547-99AB-C3F767FFF551}" srcOrd="0" destOrd="0" presId="urn:microsoft.com/office/officeart/2005/8/layout/equation1"/>
    <dgm:cxn modelId="{9BD1AEF0-E21B-7C4A-96F7-84CE7C0F00F3}" srcId="{F0077306-0E9A-4142-98E9-62CB3401CE06}" destId="{201F17F8-2868-BE4E-BAE8-0479733C88DA}" srcOrd="2" destOrd="0" parTransId="{46147ED1-EFF8-DD4A-A42D-A935B7889572}" sibTransId="{6523F66C-9609-2143-8D40-23031FADF28D}"/>
    <dgm:cxn modelId="{1B1B082A-CBF2-E746-AE7F-062B1FA03DAC}" type="presParOf" srcId="{023E939F-3982-F04C-A24B-CFA989B996B2}" destId="{EA4E9117-C3B0-D045-91E5-30580E65A449}" srcOrd="0" destOrd="0" presId="urn:microsoft.com/office/officeart/2005/8/layout/equation1"/>
    <dgm:cxn modelId="{9788DF3A-0806-9A41-9364-1FFD99D989E8}" type="presParOf" srcId="{023E939F-3982-F04C-A24B-CFA989B996B2}" destId="{AAAD06B4-04EB-8C4D-ACC2-FAB74668528D}" srcOrd="1" destOrd="0" presId="urn:microsoft.com/office/officeart/2005/8/layout/equation1"/>
    <dgm:cxn modelId="{5070DF8F-A552-2642-BB93-7A6D776B5425}" type="presParOf" srcId="{023E939F-3982-F04C-A24B-CFA989B996B2}" destId="{40ACF7BC-CACC-124C-B1DE-CC6A96B86E10}" srcOrd="2" destOrd="0" presId="urn:microsoft.com/office/officeart/2005/8/layout/equation1"/>
    <dgm:cxn modelId="{C7419A35-7D94-F34F-BE1E-B050BE323396}" type="presParOf" srcId="{023E939F-3982-F04C-A24B-CFA989B996B2}" destId="{943EDFAE-FEA6-5440-8C1A-42522C5AB0AF}" srcOrd="3" destOrd="0" presId="urn:microsoft.com/office/officeart/2005/8/layout/equation1"/>
    <dgm:cxn modelId="{B455CAE7-0981-BC41-8D16-40B36A08AFD6}" type="presParOf" srcId="{023E939F-3982-F04C-A24B-CFA989B996B2}" destId="{B0D89760-E81F-1547-99AB-C3F767FFF551}" srcOrd="4" destOrd="0" presId="urn:microsoft.com/office/officeart/2005/8/layout/equation1"/>
    <dgm:cxn modelId="{56F862C5-3F62-D640-8EEE-D2571973E813}" type="presParOf" srcId="{023E939F-3982-F04C-A24B-CFA989B996B2}" destId="{F86FD95F-E358-354E-8527-FACDEB568D82}" srcOrd="5" destOrd="0" presId="urn:microsoft.com/office/officeart/2005/8/layout/equation1"/>
    <dgm:cxn modelId="{BE5CA827-73D2-5045-92A9-D29E0CCEB06E}" type="presParOf" srcId="{023E939F-3982-F04C-A24B-CFA989B996B2}" destId="{36D90313-5816-6448-9FA8-C56A466B456D}" srcOrd="6" destOrd="0" presId="urn:microsoft.com/office/officeart/2005/8/layout/equation1"/>
    <dgm:cxn modelId="{125FEB52-D5FF-8D4B-ABF2-A1054F85A0BF}" type="presParOf" srcId="{023E939F-3982-F04C-A24B-CFA989B996B2}" destId="{A2D45C73-E72F-0441-9F45-EFC3171E964A}" srcOrd="7" destOrd="0" presId="urn:microsoft.com/office/officeart/2005/8/layout/equation1"/>
    <dgm:cxn modelId="{1C3E0DEF-8441-1C4A-981C-96A26EDA3EC9}" type="presParOf" srcId="{023E939F-3982-F04C-A24B-CFA989B996B2}" destId="{5BA5CFB6-8593-0447-A8A6-F224F217B1C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77306-0E9A-4142-98E9-62CB3401CE06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</dgm:pt>
    <dgm:pt modelId="{8E11686C-B591-D543-86CE-A0F4A4F5441B}">
      <dgm:prSet phldrT="[Texto]"/>
      <dgm:spPr/>
      <dgm:t>
        <a:bodyPr/>
        <a:lstStyle/>
        <a:p>
          <a:r>
            <a:rPr lang="es-ES" dirty="0"/>
            <a:t>Elasticidad Ingreso de la Demanda</a:t>
          </a:r>
        </a:p>
      </dgm:t>
    </dgm:pt>
    <dgm:pt modelId="{3C4EB6C5-1039-9546-919F-8781556D7000}" type="parTrans" cxnId="{6DA79241-DCB6-6E46-9D08-D50F23EE59A8}">
      <dgm:prSet/>
      <dgm:spPr/>
      <dgm:t>
        <a:bodyPr/>
        <a:lstStyle/>
        <a:p>
          <a:endParaRPr lang="es-ES"/>
        </a:p>
      </dgm:t>
    </dgm:pt>
    <dgm:pt modelId="{D631D981-6850-FE42-B3D8-1E9617CB3329}" type="sibTrans" cxnId="{6DA79241-DCB6-6E46-9D08-D50F23EE59A8}">
      <dgm:prSet/>
      <dgm:spPr/>
      <dgm:t>
        <a:bodyPr/>
        <a:lstStyle/>
        <a:p>
          <a:endParaRPr lang="es-ES"/>
        </a:p>
      </dgm:t>
    </dgm:pt>
    <dgm:pt modelId="{415E30C3-C247-3044-B4FA-9571A380CCB7}">
      <dgm:prSet phldrT="[Texto]" custT="1"/>
      <dgm:spPr/>
      <dgm:t>
        <a:bodyPr/>
        <a:lstStyle/>
        <a:p>
          <a:r>
            <a:rPr lang="es-ES" sz="1600" dirty="0"/>
            <a:t>Cambio Porcentual de la Cantidad demandada (%</a:t>
          </a:r>
          <a:r>
            <a:rPr lang="es-CL" sz="1600" dirty="0"/>
            <a:t>𝛥Q)</a:t>
          </a:r>
          <a:endParaRPr lang="es-ES" sz="1600" dirty="0"/>
        </a:p>
      </dgm:t>
    </dgm:pt>
    <dgm:pt modelId="{84965F9A-939F-204E-A40B-5439E017A1A7}" type="parTrans" cxnId="{624368D4-CA2A-7745-9E09-05B8FB9B76AD}">
      <dgm:prSet/>
      <dgm:spPr/>
      <dgm:t>
        <a:bodyPr/>
        <a:lstStyle/>
        <a:p>
          <a:endParaRPr lang="es-ES"/>
        </a:p>
      </dgm:t>
    </dgm:pt>
    <dgm:pt modelId="{2DDB39AD-D28A-2A4E-82EA-910F287B5A7B}" type="sibTrans" cxnId="{624368D4-CA2A-7745-9E09-05B8FB9B76AD}">
      <dgm:prSet/>
      <dgm:spPr/>
      <dgm:t>
        <a:bodyPr/>
        <a:lstStyle/>
        <a:p>
          <a:endParaRPr lang="es-ES"/>
        </a:p>
      </dgm:t>
    </dgm:pt>
    <dgm:pt modelId="{201F17F8-2868-BE4E-BAE8-0479733C88DA}">
      <dgm:prSet phldrT="[Texto]" custT="1"/>
      <dgm:spPr/>
      <dgm:t>
        <a:bodyPr/>
        <a:lstStyle/>
        <a:p>
          <a:r>
            <a:rPr lang="es-ES" sz="1600" dirty="0"/>
            <a:t>Cambio Porcentual </a:t>
          </a:r>
        </a:p>
        <a:p>
          <a:r>
            <a:rPr lang="es-ES" sz="1600" dirty="0"/>
            <a:t>en el Ingreso (%</a:t>
          </a:r>
          <a:r>
            <a:rPr lang="es-CL" sz="1600" dirty="0"/>
            <a:t>𝛥I</a:t>
          </a:r>
          <a:r>
            <a:rPr lang="es-CL" sz="1600" i="1" dirty="0"/>
            <a:t>)</a:t>
          </a:r>
          <a:endParaRPr lang="es-ES" sz="1600" dirty="0"/>
        </a:p>
      </dgm:t>
    </dgm:pt>
    <dgm:pt modelId="{46147ED1-EFF8-DD4A-A42D-A935B7889572}" type="parTrans" cxnId="{9BD1AEF0-E21B-7C4A-96F7-84CE7C0F00F3}">
      <dgm:prSet/>
      <dgm:spPr/>
      <dgm:t>
        <a:bodyPr/>
        <a:lstStyle/>
        <a:p>
          <a:endParaRPr lang="es-ES"/>
        </a:p>
      </dgm:t>
    </dgm:pt>
    <dgm:pt modelId="{6523F66C-9609-2143-8D40-23031FADF28D}" type="sibTrans" cxnId="{9BD1AEF0-E21B-7C4A-96F7-84CE7C0F00F3}">
      <dgm:prSet/>
      <dgm:spPr/>
      <dgm:t>
        <a:bodyPr/>
        <a:lstStyle/>
        <a:p>
          <a:endParaRPr lang="es-ES"/>
        </a:p>
      </dgm:t>
    </dgm:pt>
    <dgm:pt modelId="{023E939F-3982-F04C-A24B-CFA989B996B2}" type="pres">
      <dgm:prSet presAssocID="{F0077306-0E9A-4142-98E9-62CB3401CE06}" presName="linearFlow" presStyleCnt="0">
        <dgm:presLayoutVars>
          <dgm:dir/>
          <dgm:resizeHandles val="exact"/>
        </dgm:presLayoutVars>
      </dgm:prSet>
      <dgm:spPr/>
    </dgm:pt>
    <dgm:pt modelId="{EA4E9117-C3B0-D045-91E5-30580E65A449}" type="pres">
      <dgm:prSet presAssocID="{8E11686C-B591-D543-86CE-A0F4A4F5441B}" presName="node" presStyleLbl="node1" presStyleIdx="0" presStyleCnt="3" custScaleX="1019629" custScaleY="1019629" custLinFactX="1801898" custLinFactNeighborX="1900000" custLinFactNeighborY="95165">
        <dgm:presLayoutVars>
          <dgm:bulletEnabled val="1"/>
        </dgm:presLayoutVars>
      </dgm:prSet>
      <dgm:spPr/>
    </dgm:pt>
    <dgm:pt modelId="{AAAD06B4-04EB-8C4D-ACC2-FAB74668528D}" type="pres">
      <dgm:prSet presAssocID="{D631D981-6850-FE42-B3D8-1E9617CB3329}" presName="spacerL" presStyleCnt="0"/>
      <dgm:spPr/>
    </dgm:pt>
    <dgm:pt modelId="{40ACF7BC-CACC-124C-B1DE-CC6A96B86E10}" type="pres">
      <dgm:prSet presAssocID="{D631D981-6850-FE42-B3D8-1E9617CB3329}" presName="sibTrans" presStyleLbl="sibTrans2D1" presStyleIdx="0" presStyleCnt="2" custScaleX="939169" custScaleY="939150" custLinFactX="3107142" custLinFactY="116130" custLinFactNeighborX="3200000" custLinFactNeighborY="200000"/>
      <dgm:spPr>
        <a:prstGeom prst="mathEqual">
          <a:avLst/>
        </a:prstGeom>
      </dgm:spPr>
    </dgm:pt>
    <dgm:pt modelId="{943EDFAE-FEA6-5440-8C1A-42522C5AB0AF}" type="pres">
      <dgm:prSet presAssocID="{D631D981-6850-FE42-B3D8-1E9617CB3329}" presName="spacerR" presStyleCnt="0"/>
      <dgm:spPr/>
    </dgm:pt>
    <dgm:pt modelId="{B0D89760-E81F-1547-99AB-C3F767FFF551}" type="pres">
      <dgm:prSet presAssocID="{415E30C3-C247-3044-B4FA-9571A380CCB7}" presName="node" presStyleLbl="node1" presStyleIdx="1" presStyleCnt="3" custScaleX="2000000" custScaleY="547026" custLinFactX="2051201" custLinFactY="-176825" custLinFactNeighborX="2100000" custLinFactNeighborY="-200000">
        <dgm:presLayoutVars>
          <dgm:bulletEnabled val="1"/>
        </dgm:presLayoutVars>
      </dgm:prSet>
      <dgm:spPr>
        <a:prstGeom prst="rect">
          <a:avLst/>
        </a:prstGeom>
      </dgm:spPr>
    </dgm:pt>
    <dgm:pt modelId="{F86FD95F-E358-354E-8527-FACDEB568D82}" type="pres">
      <dgm:prSet presAssocID="{2DDB39AD-D28A-2A4E-82EA-910F287B5A7B}" presName="spacerL" presStyleCnt="0"/>
      <dgm:spPr/>
    </dgm:pt>
    <dgm:pt modelId="{36D90313-5816-6448-9FA8-C56A466B456D}" type="pres">
      <dgm:prSet presAssocID="{2DDB39AD-D28A-2A4E-82EA-910F287B5A7B}" presName="sibTrans" presStyleLbl="sibTrans2D1" presStyleIdx="1" presStyleCnt="2" custScaleX="674240" custScaleY="674240" custLinFactX="1577173" custLinFactY="139086" custLinFactNeighborX="1600000" custLinFactNeighborY="200000"/>
      <dgm:spPr>
        <a:prstGeom prst="mathDivide">
          <a:avLst/>
        </a:prstGeom>
      </dgm:spPr>
    </dgm:pt>
    <dgm:pt modelId="{A2D45C73-E72F-0441-9F45-EFC3171E964A}" type="pres">
      <dgm:prSet presAssocID="{2DDB39AD-D28A-2A4E-82EA-910F287B5A7B}" presName="spacerR" presStyleCnt="0"/>
      <dgm:spPr/>
    </dgm:pt>
    <dgm:pt modelId="{5BA5CFB6-8593-0447-A8A6-F224F217B1CD}" type="pres">
      <dgm:prSet presAssocID="{201F17F8-2868-BE4E-BAE8-0479733C88DA}" presName="node" presStyleLbl="node1" presStyleIdx="2" presStyleCnt="3" custScaleX="2000000" custScaleY="599574" custLinFactX="-157198" custLinFactY="350894" custLinFactNeighborX="-200000" custLinFactNeighborY="400000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B03C8B19-EBE8-3B48-95B9-49C0EE26EBCB}" type="presOf" srcId="{D631D981-6850-FE42-B3D8-1E9617CB3329}" destId="{40ACF7BC-CACC-124C-B1DE-CC6A96B86E10}" srcOrd="0" destOrd="0" presId="urn:microsoft.com/office/officeart/2005/8/layout/equation1"/>
    <dgm:cxn modelId="{25910421-8F20-B64D-B10E-AC482B5B366D}" type="presOf" srcId="{2DDB39AD-D28A-2A4E-82EA-910F287B5A7B}" destId="{36D90313-5816-6448-9FA8-C56A466B456D}" srcOrd="0" destOrd="0" presId="urn:microsoft.com/office/officeart/2005/8/layout/equation1"/>
    <dgm:cxn modelId="{A1348C28-2715-7D44-9475-50817E2791C4}" type="presOf" srcId="{F0077306-0E9A-4142-98E9-62CB3401CE06}" destId="{023E939F-3982-F04C-A24B-CFA989B996B2}" srcOrd="0" destOrd="0" presId="urn:microsoft.com/office/officeart/2005/8/layout/equation1"/>
    <dgm:cxn modelId="{5FD3C82B-C7C2-F840-88C6-A8366123A705}" type="presOf" srcId="{201F17F8-2868-BE4E-BAE8-0479733C88DA}" destId="{5BA5CFB6-8593-0447-A8A6-F224F217B1CD}" srcOrd="0" destOrd="0" presId="urn:microsoft.com/office/officeart/2005/8/layout/equation1"/>
    <dgm:cxn modelId="{6DA79241-DCB6-6E46-9D08-D50F23EE59A8}" srcId="{F0077306-0E9A-4142-98E9-62CB3401CE06}" destId="{8E11686C-B591-D543-86CE-A0F4A4F5441B}" srcOrd="0" destOrd="0" parTransId="{3C4EB6C5-1039-9546-919F-8781556D7000}" sibTransId="{D631D981-6850-FE42-B3D8-1E9617CB3329}"/>
    <dgm:cxn modelId="{EDD7DE4F-72FA-5D47-8BBF-CDBFC9E965F6}" type="presOf" srcId="{8E11686C-B591-D543-86CE-A0F4A4F5441B}" destId="{EA4E9117-C3B0-D045-91E5-30580E65A449}" srcOrd="0" destOrd="0" presId="urn:microsoft.com/office/officeart/2005/8/layout/equation1"/>
    <dgm:cxn modelId="{624368D4-CA2A-7745-9E09-05B8FB9B76AD}" srcId="{F0077306-0E9A-4142-98E9-62CB3401CE06}" destId="{415E30C3-C247-3044-B4FA-9571A380CCB7}" srcOrd="1" destOrd="0" parTransId="{84965F9A-939F-204E-A40B-5439E017A1A7}" sibTransId="{2DDB39AD-D28A-2A4E-82EA-910F287B5A7B}"/>
    <dgm:cxn modelId="{C7834AEA-EAF8-EF45-8819-36B1292A74E6}" type="presOf" srcId="{415E30C3-C247-3044-B4FA-9571A380CCB7}" destId="{B0D89760-E81F-1547-99AB-C3F767FFF551}" srcOrd="0" destOrd="0" presId="urn:microsoft.com/office/officeart/2005/8/layout/equation1"/>
    <dgm:cxn modelId="{9BD1AEF0-E21B-7C4A-96F7-84CE7C0F00F3}" srcId="{F0077306-0E9A-4142-98E9-62CB3401CE06}" destId="{201F17F8-2868-BE4E-BAE8-0479733C88DA}" srcOrd="2" destOrd="0" parTransId="{46147ED1-EFF8-DD4A-A42D-A935B7889572}" sibTransId="{6523F66C-9609-2143-8D40-23031FADF28D}"/>
    <dgm:cxn modelId="{1B1B082A-CBF2-E746-AE7F-062B1FA03DAC}" type="presParOf" srcId="{023E939F-3982-F04C-A24B-CFA989B996B2}" destId="{EA4E9117-C3B0-D045-91E5-30580E65A449}" srcOrd="0" destOrd="0" presId="urn:microsoft.com/office/officeart/2005/8/layout/equation1"/>
    <dgm:cxn modelId="{9788DF3A-0806-9A41-9364-1FFD99D989E8}" type="presParOf" srcId="{023E939F-3982-F04C-A24B-CFA989B996B2}" destId="{AAAD06B4-04EB-8C4D-ACC2-FAB74668528D}" srcOrd="1" destOrd="0" presId="urn:microsoft.com/office/officeart/2005/8/layout/equation1"/>
    <dgm:cxn modelId="{5070DF8F-A552-2642-BB93-7A6D776B5425}" type="presParOf" srcId="{023E939F-3982-F04C-A24B-CFA989B996B2}" destId="{40ACF7BC-CACC-124C-B1DE-CC6A96B86E10}" srcOrd="2" destOrd="0" presId="urn:microsoft.com/office/officeart/2005/8/layout/equation1"/>
    <dgm:cxn modelId="{C7419A35-7D94-F34F-BE1E-B050BE323396}" type="presParOf" srcId="{023E939F-3982-F04C-A24B-CFA989B996B2}" destId="{943EDFAE-FEA6-5440-8C1A-42522C5AB0AF}" srcOrd="3" destOrd="0" presId="urn:microsoft.com/office/officeart/2005/8/layout/equation1"/>
    <dgm:cxn modelId="{B455CAE7-0981-BC41-8D16-40B36A08AFD6}" type="presParOf" srcId="{023E939F-3982-F04C-A24B-CFA989B996B2}" destId="{B0D89760-E81F-1547-99AB-C3F767FFF551}" srcOrd="4" destOrd="0" presId="urn:microsoft.com/office/officeart/2005/8/layout/equation1"/>
    <dgm:cxn modelId="{56F862C5-3F62-D640-8EEE-D2571973E813}" type="presParOf" srcId="{023E939F-3982-F04C-A24B-CFA989B996B2}" destId="{F86FD95F-E358-354E-8527-FACDEB568D82}" srcOrd="5" destOrd="0" presId="urn:microsoft.com/office/officeart/2005/8/layout/equation1"/>
    <dgm:cxn modelId="{BE5CA827-73D2-5045-92A9-D29E0CCEB06E}" type="presParOf" srcId="{023E939F-3982-F04C-A24B-CFA989B996B2}" destId="{36D90313-5816-6448-9FA8-C56A466B456D}" srcOrd="6" destOrd="0" presId="urn:microsoft.com/office/officeart/2005/8/layout/equation1"/>
    <dgm:cxn modelId="{125FEB52-D5FF-8D4B-ABF2-A1054F85A0BF}" type="presParOf" srcId="{023E939F-3982-F04C-A24B-CFA989B996B2}" destId="{A2D45C73-E72F-0441-9F45-EFC3171E964A}" srcOrd="7" destOrd="0" presId="urn:microsoft.com/office/officeart/2005/8/layout/equation1"/>
    <dgm:cxn modelId="{1C3E0DEF-8441-1C4A-981C-96A26EDA3EC9}" type="presParOf" srcId="{023E939F-3982-F04C-A24B-CFA989B996B2}" destId="{5BA5CFB6-8593-0447-A8A6-F224F217B1C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E9117-C3B0-D045-91E5-30580E65A449}">
      <dsp:nvSpPr>
        <dsp:cNvPr id="0" name=""/>
        <dsp:cNvSpPr/>
      </dsp:nvSpPr>
      <dsp:spPr>
        <a:xfrm>
          <a:off x="3182901" y="1775156"/>
          <a:ext cx="1657935" cy="1657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Elasticidad Precio de la Demanda</a:t>
          </a:r>
        </a:p>
      </dsp:txBody>
      <dsp:txXfrm>
        <a:off x="3425700" y="2017955"/>
        <a:ext cx="1172337" cy="1172337"/>
      </dsp:txXfrm>
    </dsp:sp>
    <dsp:sp modelId="{40ACF7BC-CACC-124C-B1DE-CC6A96B86E10}">
      <dsp:nvSpPr>
        <dsp:cNvPr id="0" name=""/>
        <dsp:cNvSpPr/>
      </dsp:nvSpPr>
      <dsp:spPr>
        <a:xfrm>
          <a:off x="5026080" y="2304671"/>
          <a:ext cx="885721" cy="88570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5143482" y="2487126"/>
        <a:ext cx="650917" cy="520793"/>
      </dsp:txXfrm>
    </dsp:sp>
    <dsp:sp modelId="{B0D89760-E81F-1547-99AB-C3F767FFF551}">
      <dsp:nvSpPr>
        <dsp:cNvPr id="0" name=""/>
        <dsp:cNvSpPr/>
      </dsp:nvSpPr>
      <dsp:spPr>
        <a:xfrm>
          <a:off x="6184744" y="1391922"/>
          <a:ext cx="3252037" cy="889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Cambio Porcentual de la Cantidad demandada (%</a:t>
          </a:r>
          <a:r>
            <a:rPr lang="es-CL" sz="1600" kern="1200" dirty="0"/>
            <a:t>𝛥Q)</a:t>
          </a:r>
          <a:endParaRPr lang="es-ES" sz="1600" kern="1200" dirty="0"/>
        </a:p>
      </dsp:txBody>
      <dsp:txXfrm>
        <a:off x="6184744" y="1391922"/>
        <a:ext cx="3252037" cy="889474"/>
      </dsp:txXfrm>
    </dsp:sp>
    <dsp:sp modelId="{36D90313-5816-6448-9FA8-C56A466B456D}">
      <dsp:nvSpPr>
        <dsp:cNvPr id="0" name=""/>
        <dsp:cNvSpPr/>
      </dsp:nvSpPr>
      <dsp:spPr>
        <a:xfrm>
          <a:off x="7536094" y="2451238"/>
          <a:ext cx="635869" cy="635869"/>
        </a:xfrm>
        <a:prstGeom prst="mathDivid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7620378" y="2694394"/>
        <a:ext cx="467301" cy="149557"/>
      </dsp:txXfrm>
    </dsp:sp>
    <dsp:sp modelId="{5BA5CFB6-8593-0447-A8A6-F224F217B1CD}">
      <dsp:nvSpPr>
        <dsp:cNvPr id="0" name=""/>
        <dsp:cNvSpPr/>
      </dsp:nvSpPr>
      <dsp:spPr>
        <a:xfrm>
          <a:off x="6204484" y="3182892"/>
          <a:ext cx="3252037" cy="974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Cambio Porcentual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en el Precio (%</a:t>
          </a:r>
          <a:r>
            <a:rPr lang="es-CL" sz="1600" kern="1200" dirty="0"/>
            <a:t>𝛥</a:t>
          </a:r>
          <a:r>
            <a:rPr lang="es-CL" sz="1600" i="1" kern="1200" dirty="0"/>
            <a:t>P)</a:t>
          </a:r>
          <a:endParaRPr lang="es-ES" sz="1600" kern="1200" dirty="0"/>
        </a:p>
      </dsp:txBody>
      <dsp:txXfrm>
        <a:off x="6204484" y="3182892"/>
        <a:ext cx="3252037" cy="974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E9117-C3B0-D045-91E5-30580E65A449}">
      <dsp:nvSpPr>
        <dsp:cNvPr id="0" name=""/>
        <dsp:cNvSpPr/>
      </dsp:nvSpPr>
      <dsp:spPr>
        <a:xfrm>
          <a:off x="3182901" y="1775156"/>
          <a:ext cx="1657935" cy="1657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Elasticidad Cruzada </a:t>
          </a:r>
          <a:r>
            <a:rPr lang="es-ES" sz="1700" kern="1200" dirty="0"/>
            <a:t>de la Demanda</a:t>
          </a:r>
        </a:p>
      </dsp:txBody>
      <dsp:txXfrm>
        <a:off x="3425700" y="2017955"/>
        <a:ext cx="1172337" cy="1172337"/>
      </dsp:txXfrm>
    </dsp:sp>
    <dsp:sp modelId="{40ACF7BC-CACC-124C-B1DE-CC6A96B86E10}">
      <dsp:nvSpPr>
        <dsp:cNvPr id="0" name=""/>
        <dsp:cNvSpPr/>
      </dsp:nvSpPr>
      <dsp:spPr>
        <a:xfrm>
          <a:off x="5026080" y="2304671"/>
          <a:ext cx="885721" cy="88570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5143482" y="2487126"/>
        <a:ext cx="650917" cy="520793"/>
      </dsp:txXfrm>
    </dsp:sp>
    <dsp:sp modelId="{B0D89760-E81F-1547-99AB-C3F767FFF551}">
      <dsp:nvSpPr>
        <dsp:cNvPr id="0" name=""/>
        <dsp:cNvSpPr/>
      </dsp:nvSpPr>
      <dsp:spPr>
        <a:xfrm>
          <a:off x="6184744" y="1391922"/>
          <a:ext cx="3252037" cy="889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Cambio Porcentual de la Cantidad demandada (%</a:t>
          </a:r>
          <a:r>
            <a:rPr lang="es-CL" sz="1600" kern="1200" dirty="0"/>
            <a:t>𝛥Q)</a:t>
          </a:r>
          <a:endParaRPr lang="es-ES" sz="1600" kern="1200" dirty="0"/>
        </a:p>
      </dsp:txBody>
      <dsp:txXfrm>
        <a:off x="6184744" y="1391922"/>
        <a:ext cx="3252037" cy="889474"/>
      </dsp:txXfrm>
    </dsp:sp>
    <dsp:sp modelId="{36D90313-5816-6448-9FA8-C56A466B456D}">
      <dsp:nvSpPr>
        <dsp:cNvPr id="0" name=""/>
        <dsp:cNvSpPr/>
      </dsp:nvSpPr>
      <dsp:spPr>
        <a:xfrm>
          <a:off x="7536094" y="2451238"/>
          <a:ext cx="635869" cy="635869"/>
        </a:xfrm>
        <a:prstGeom prst="mathDivid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7620378" y="2694394"/>
        <a:ext cx="467301" cy="149557"/>
      </dsp:txXfrm>
    </dsp:sp>
    <dsp:sp modelId="{5BA5CFB6-8593-0447-A8A6-F224F217B1CD}">
      <dsp:nvSpPr>
        <dsp:cNvPr id="0" name=""/>
        <dsp:cNvSpPr/>
      </dsp:nvSpPr>
      <dsp:spPr>
        <a:xfrm>
          <a:off x="6204484" y="3182892"/>
          <a:ext cx="3252037" cy="974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Cambio Porcentual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en el Precio de un sustituto+ o complemento- (%</a:t>
          </a:r>
          <a:r>
            <a:rPr lang="es-CL" sz="1600" kern="1200" dirty="0"/>
            <a:t>𝛥</a:t>
          </a:r>
          <a:r>
            <a:rPr lang="es-CL" sz="1600" i="1" kern="1200" dirty="0"/>
            <a:t>P)</a:t>
          </a:r>
          <a:endParaRPr lang="es-ES" sz="1600" kern="1200" dirty="0"/>
        </a:p>
      </dsp:txBody>
      <dsp:txXfrm>
        <a:off x="6204484" y="3182892"/>
        <a:ext cx="3252037" cy="974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E9117-C3B0-D045-91E5-30580E65A449}">
      <dsp:nvSpPr>
        <dsp:cNvPr id="0" name=""/>
        <dsp:cNvSpPr/>
      </dsp:nvSpPr>
      <dsp:spPr>
        <a:xfrm>
          <a:off x="3182901" y="1775156"/>
          <a:ext cx="1657935" cy="16579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Elasticidad Ingreso de la Demanda</a:t>
          </a:r>
        </a:p>
      </dsp:txBody>
      <dsp:txXfrm>
        <a:off x="3425700" y="2017955"/>
        <a:ext cx="1172337" cy="1172337"/>
      </dsp:txXfrm>
    </dsp:sp>
    <dsp:sp modelId="{40ACF7BC-CACC-124C-B1DE-CC6A96B86E10}">
      <dsp:nvSpPr>
        <dsp:cNvPr id="0" name=""/>
        <dsp:cNvSpPr/>
      </dsp:nvSpPr>
      <dsp:spPr>
        <a:xfrm>
          <a:off x="5026080" y="2304671"/>
          <a:ext cx="885721" cy="88570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5143482" y="2487126"/>
        <a:ext cx="650917" cy="520793"/>
      </dsp:txXfrm>
    </dsp:sp>
    <dsp:sp modelId="{B0D89760-E81F-1547-99AB-C3F767FFF551}">
      <dsp:nvSpPr>
        <dsp:cNvPr id="0" name=""/>
        <dsp:cNvSpPr/>
      </dsp:nvSpPr>
      <dsp:spPr>
        <a:xfrm>
          <a:off x="6184744" y="1391922"/>
          <a:ext cx="3252037" cy="889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Cambio Porcentual de la Cantidad demandada (%</a:t>
          </a:r>
          <a:r>
            <a:rPr lang="es-CL" sz="1600" kern="1200" dirty="0"/>
            <a:t>𝛥Q)</a:t>
          </a:r>
          <a:endParaRPr lang="es-ES" sz="1600" kern="1200" dirty="0"/>
        </a:p>
      </dsp:txBody>
      <dsp:txXfrm>
        <a:off x="6184744" y="1391922"/>
        <a:ext cx="3252037" cy="889474"/>
      </dsp:txXfrm>
    </dsp:sp>
    <dsp:sp modelId="{36D90313-5816-6448-9FA8-C56A466B456D}">
      <dsp:nvSpPr>
        <dsp:cNvPr id="0" name=""/>
        <dsp:cNvSpPr/>
      </dsp:nvSpPr>
      <dsp:spPr>
        <a:xfrm>
          <a:off x="7536094" y="2451238"/>
          <a:ext cx="635869" cy="635869"/>
        </a:xfrm>
        <a:prstGeom prst="mathDivid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7620378" y="2694394"/>
        <a:ext cx="467301" cy="149557"/>
      </dsp:txXfrm>
    </dsp:sp>
    <dsp:sp modelId="{5BA5CFB6-8593-0447-A8A6-F224F217B1CD}">
      <dsp:nvSpPr>
        <dsp:cNvPr id="0" name=""/>
        <dsp:cNvSpPr/>
      </dsp:nvSpPr>
      <dsp:spPr>
        <a:xfrm>
          <a:off x="6204484" y="3182892"/>
          <a:ext cx="3252037" cy="974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Cambio Porcentual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en el Ingreso (%</a:t>
          </a:r>
          <a:r>
            <a:rPr lang="es-CL" sz="1600" kern="1200" dirty="0"/>
            <a:t>𝛥I</a:t>
          </a:r>
          <a:r>
            <a:rPr lang="es-CL" sz="1600" i="1" kern="1200" dirty="0"/>
            <a:t>)</a:t>
          </a:r>
          <a:endParaRPr lang="es-ES" sz="1600" kern="1200" dirty="0"/>
        </a:p>
      </dsp:txBody>
      <dsp:txXfrm>
        <a:off x="6204484" y="3182892"/>
        <a:ext cx="3252037" cy="974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6CCFB-C3E2-AB49-9702-3B5FE6415714}" type="datetimeFigureOut">
              <a:rPr lang="es-CL" smtClean="0"/>
              <a:t>08-09-22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65BDC-C894-E04E-9F99-8C18A75A9E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62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6316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Más bienes con menor costo</a:t>
            </a:r>
          </a:p>
          <a:p>
            <a:r>
              <a:rPr lang="es-CL" dirty="0"/>
              <a:t>La empresa recauda desde el inicial ABC al P1DE</a:t>
            </a:r>
          </a:p>
          <a:p>
            <a:r>
              <a:rPr lang="es-CL" dirty="0"/>
              <a:t>ADF es pérdida social por el subsidio.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665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Más bienes con menor costo</a:t>
            </a:r>
          </a:p>
          <a:p>
            <a:r>
              <a:rPr lang="es-CL" dirty="0"/>
              <a:t>La empresa recauda desde el inicial ABC al P1DE</a:t>
            </a:r>
          </a:p>
          <a:p>
            <a:r>
              <a:rPr lang="es-CL" dirty="0"/>
              <a:t>ADF es pérdida social por el subsidio.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860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la clase anterior…</a:t>
            </a:r>
          </a:p>
          <a:p>
            <a:r>
              <a:rPr lang="es-CL" dirty="0"/>
              <a:t>Concepto de Oferta</a:t>
            </a:r>
          </a:p>
          <a:p>
            <a:r>
              <a:rPr lang="es-CL" dirty="0"/>
              <a:t>Ley de la Oferta.</a:t>
            </a:r>
          </a:p>
          <a:p>
            <a:r>
              <a:rPr lang="es-CL" dirty="0"/>
              <a:t>Cambios en la oferta</a:t>
            </a:r>
          </a:p>
          <a:p>
            <a:r>
              <a:rPr lang="es-CL" dirty="0"/>
              <a:t>Equilibrio de mercado</a:t>
            </a:r>
          </a:p>
          <a:p>
            <a:r>
              <a:rPr lang="es-CL" dirty="0"/>
              <a:t>Casos que afectan el equilibrio.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5124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800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790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7808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566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L" sz="1200" b="1" dirty="0">
                <a:solidFill>
                  <a:schemeClr val="accent5"/>
                </a:solidFill>
              </a:rPr>
              <a:t>ANALISIS DE GRÁFICA.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/>
              <a:t>En principio, cada pizza tiene un precio de 20.50 dólares y se venden 9 pizzas por hora.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/>
              <a:t>Después, el precio baja a 19.50 dólares por pizza y la cantidad demandada aumenta a 11 pizzas por hora.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/>
              <a:t>Cuando el precio baja en 1 dólar por pizza, la cantidad demandada aumenta en 2 pizzas por hora. 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7197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 las demandas ilustradas aquí muestran una elasticidad constante. La curva de demanda de la grafica (a) ilustra la demanda para un bien cuya elasticidad de demanda es igual a cero. La curva de demanda de la grafica (b) muestra la demanda para un bien con una elasticidad unitaria de la demanda, y la curva de demanda de la gráfica (c) ilustra la demanda para un bien con una elasticidad infinita de la demanda.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ejemplo de bienes cuya elasticidad de demanda es muy alta (casi infinita) son las bebidas embotelladas de dos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máquinas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expende- doras colocadas una al lado de la otra. Si las dos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máquinas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ofrecen las mismas marcas de bebidas embotelladas al mismo precio, unas personas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comprarán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una de las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máquinas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otras en la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máquina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vecina. Pero si el precio de una de las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máquinas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mayor que el de la otra, aun cuando sea por una cantidad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pequeña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práctica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mente nadie comprará bebidas en la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máquina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más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cara. Las bebidas embotelladas de ambas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máquinas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sustitutos perfectos. La demanda de un bien que tiene un sustituto perfecto es perfectamente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elástica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C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3213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583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la clase anterior…</a:t>
            </a:r>
          </a:p>
          <a:p>
            <a:r>
              <a:rPr lang="es-CL" dirty="0"/>
              <a:t>La intervención del Estado en la </a:t>
            </a:r>
            <a:r>
              <a:rPr lang="es-CL" dirty="0" err="1"/>
              <a:t>OyD</a:t>
            </a:r>
            <a:endParaRPr lang="es-CL" dirty="0"/>
          </a:p>
          <a:p>
            <a:r>
              <a:rPr lang="es-CL" dirty="0"/>
              <a:t>Impuestos, tasas, subsidios, aranceles.</a:t>
            </a:r>
          </a:p>
          <a:p>
            <a:r>
              <a:rPr lang="es-CL" dirty="0"/>
              <a:t>Concepto de impuesto: directo, indirecto.</a:t>
            </a:r>
          </a:p>
          <a:p>
            <a:r>
              <a:rPr lang="es-CL" dirty="0"/>
              <a:t>Concepto de subsidio: directo, indirecto.</a:t>
            </a:r>
          </a:p>
          <a:p>
            <a:r>
              <a:rPr lang="es-CL" dirty="0"/>
              <a:t>Subsidio a la oferta (producción)</a:t>
            </a:r>
          </a:p>
          <a:p>
            <a:r>
              <a:rPr lang="es-CL" dirty="0"/>
              <a:t>Subsidio a la demanda (consumo)</a:t>
            </a:r>
          </a:p>
          <a:p>
            <a:endParaRPr lang="es-CL" dirty="0"/>
          </a:p>
          <a:p>
            <a:r>
              <a:rPr lang="es-CL" dirty="0"/>
              <a:t>Elasticidad de la demanda.</a:t>
            </a:r>
          </a:p>
          <a:p>
            <a:r>
              <a:rPr lang="es-CL" dirty="0"/>
              <a:t>%&gt;Q / %&gt;P</a:t>
            </a:r>
          </a:p>
          <a:p>
            <a:r>
              <a:rPr lang="es-CL" dirty="0"/>
              <a:t>Concepto de Oferta</a:t>
            </a:r>
          </a:p>
          <a:p>
            <a:r>
              <a:rPr lang="es-CL" dirty="0"/>
              <a:t>Ley de la Oferta.</a:t>
            </a:r>
          </a:p>
          <a:p>
            <a:r>
              <a:rPr lang="es-CL" dirty="0"/>
              <a:t>Cambios en la oferta</a:t>
            </a:r>
          </a:p>
          <a:p>
            <a:r>
              <a:rPr lang="es-CL" dirty="0"/>
              <a:t>Equilibrio de mercado</a:t>
            </a:r>
          </a:p>
          <a:p>
            <a:r>
              <a:rPr lang="es-CL" dirty="0"/>
              <a:t>Casos que afectan el equilibrio.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4289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525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hamburguesas son un sustituto de la pizza. Cuando el precio de las hamburguesas sube, la demanda de pizza aumenta y la curva de demanda de la pizza se desplaza hacia la derecha, de D0 a D1. La elasticidad cruzada de la demanda es positiva. </a:t>
            </a:r>
            <a:endParaRPr lang="es-CL" dirty="0">
              <a:effectLst/>
            </a:endParaRP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bebidas embotelladas son un complemento de la pizza. Cuando el precio de una bebida embotellada sube, la demanda de pizza disminuye y la curva de demanda de la pizza se desplaza hacia la izquierda, de D0 a D2. La elasticidad cruzada de la demanda es negativa. </a:t>
            </a:r>
            <a:endParaRPr lang="es-CL" dirty="0">
              <a:effectLst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03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304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56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037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6427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217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demanda de pizza es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elástica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ingreso. El aumento porcentual en la cantidad demandada de pizza excede al aumento porcentual en el ingreso. </a:t>
            </a:r>
            <a:r>
              <a:rPr lang="es-C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 la demanda de un bien es </a:t>
            </a:r>
            <a:r>
              <a:rPr lang="es-CL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elástica</a:t>
            </a:r>
            <a:r>
              <a:rPr lang="es-C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ingreso, conforme el ingreso aumenta, el porcentaje del ingreso que se gasta en ese bien aumenta. 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3693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Ejemplo DIETA AFP</a:t>
            </a:r>
          </a:p>
          <a:p>
            <a:endParaRPr lang="es-CL" dirty="0"/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¿Qué mide la elasticidad cruzada de la demanda? </a:t>
            </a:r>
            <a:endParaRPr lang="es-CL" dirty="0">
              <a:effectLst/>
            </a:endParaRPr>
          </a:p>
          <a:p>
            <a:r>
              <a:rPr lang="es-C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2  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¿Qué nos indica el signo (positivo o negativo) de la elasticidad cruzada de la demanda acerca de la  relación entre dos bienes? </a:t>
            </a:r>
            <a:endParaRPr lang="es-CL" dirty="0">
              <a:effectLst/>
            </a:endParaRPr>
          </a:p>
          <a:p>
            <a:r>
              <a:rPr lang="es-C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3  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¿Qué mide la elasticidad ingreso de la demanda? </a:t>
            </a:r>
            <a:endParaRPr lang="es-CL" dirty="0">
              <a:effectLst/>
            </a:endParaRPr>
          </a:p>
          <a:p>
            <a:r>
              <a:rPr lang="es-C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4  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¿Qué nos indica el signo (positivo o negativo) de la elasticidad ingreso de la demanda acerca de un bien? </a:t>
            </a:r>
            <a:endParaRPr lang="es-CL" dirty="0">
              <a:effectLst/>
            </a:endParaRPr>
          </a:p>
          <a:p>
            <a:r>
              <a:rPr lang="es-C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5  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¿Por qué influye el nivel de ingreso en la magnitud de la elasticidad ingreso de la demanda? </a:t>
            </a:r>
            <a:endParaRPr lang="es-CL" dirty="0">
              <a:effectLst/>
            </a:endParaRP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1083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 la clase anterior…</a:t>
            </a:r>
          </a:p>
          <a:p>
            <a:r>
              <a:rPr lang="es-CL" dirty="0"/>
              <a:t>Concepto de Oferta</a:t>
            </a:r>
          </a:p>
          <a:p>
            <a:r>
              <a:rPr lang="es-CL" dirty="0"/>
              <a:t>Ley de la Oferta.</a:t>
            </a:r>
          </a:p>
          <a:p>
            <a:r>
              <a:rPr lang="es-CL" dirty="0"/>
              <a:t>Cambios en la oferta</a:t>
            </a:r>
          </a:p>
          <a:p>
            <a:r>
              <a:rPr lang="es-CL" dirty="0"/>
              <a:t>Equilibrio de mercado</a:t>
            </a:r>
          </a:p>
          <a:p>
            <a:r>
              <a:rPr lang="es-CL" dirty="0"/>
              <a:t>Casos que afectan el equilibrio.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24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82794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0079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 está dispuesto a producir la pizza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número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 por 10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dólares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gráfica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a).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precio de mercado de 15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dólares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pizza, Max obtiene un excedente del productor de 5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dólares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pizza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número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triángulo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azul muestra este excedente del productor sobre las 100 pizzas que vende a 15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dólares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cada una. El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triángulo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azul de la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gráfica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representa el excedente del productor de Mario por las 50 pizzas que vende a 15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dólares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cada una. El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área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azul de la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gráfica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(c) muestra el excedente del productor de la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economía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Las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áreas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rojas ilustran el costo de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producción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pizzas vendidas. </a:t>
            </a:r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223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6735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361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582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926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9684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65BDC-C894-E04E-9F99-8C18A75A9E80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839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04B88-2611-9044-B182-A862D8E11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463433"/>
            <a:ext cx="8679915" cy="876230"/>
          </a:xfrm>
        </p:spPr>
        <p:txBody>
          <a:bodyPr>
            <a:noAutofit/>
          </a:bodyPr>
          <a:lstStyle/>
          <a:p>
            <a:r>
              <a:rPr lang="es-CL" sz="4800" b="1" dirty="0"/>
              <a:t>Economía para la Gestión II: </a:t>
            </a:r>
            <a:r>
              <a:rPr lang="es-CL" sz="4800" dirty="0"/>
              <a:t>AEEG02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20573A-CBE1-CB48-BB20-6CEB58D71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6" y="3471069"/>
            <a:ext cx="8673427" cy="1322587"/>
          </a:xfrm>
        </p:spPr>
        <p:txBody>
          <a:bodyPr/>
          <a:lstStyle/>
          <a:p>
            <a:r>
              <a:rPr lang="es-CL" dirty="0"/>
              <a:t>David Chacón Cisterna</a:t>
            </a:r>
            <a:br>
              <a:rPr lang="es-CL" dirty="0"/>
            </a:br>
            <a:r>
              <a:rPr lang="es-CL" sz="1400" dirty="0"/>
              <a:t>Ingeniero en Administración, m. Administración Pública (</a:t>
            </a:r>
            <a:r>
              <a:rPr lang="es-CL" sz="1400" dirty="0" err="1"/>
              <a:t>ULagos</a:t>
            </a:r>
            <a:r>
              <a:rPr lang="es-CL" sz="1400" dirty="0"/>
              <a:t>)</a:t>
            </a:r>
            <a:br>
              <a:rPr lang="es-CL" sz="1400" dirty="0"/>
            </a:br>
            <a:r>
              <a:rPr lang="es-CL" sz="1400" dirty="0"/>
              <a:t>Profesor (c) para la educación técnico profesional con especialidad en Administración (</a:t>
            </a:r>
            <a:r>
              <a:rPr lang="es-CL" sz="1400" dirty="0" err="1"/>
              <a:t>UACh</a:t>
            </a:r>
            <a:r>
              <a:rPr lang="es-CL" sz="1400" dirty="0"/>
              <a:t>)</a:t>
            </a:r>
            <a:br>
              <a:rPr lang="es-CL" sz="1400" dirty="0"/>
            </a:br>
            <a:r>
              <a:rPr lang="es-CL" sz="1400" dirty="0"/>
              <a:t>Diplomado en Liderazgo Social - Diploma en Gobierno y Gestión Pública.</a:t>
            </a:r>
          </a:p>
          <a:p>
            <a:r>
              <a:rPr lang="es-CL" sz="1400" dirty="0"/>
              <a:t>david.chacon03@inacapmail.cl</a:t>
            </a:r>
            <a:endParaRPr lang="es-CL" dirty="0"/>
          </a:p>
        </p:txBody>
      </p:sp>
      <p:pic>
        <p:nvPicPr>
          <p:cNvPr id="4" name="Imagen 3" descr="1.png">
            <a:extLst>
              <a:ext uri="{FF2B5EF4-FFF2-40B4-BE49-F238E27FC236}">
                <a16:creationId xmlns:a16="http://schemas.microsoft.com/office/drawing/2014/main" id="{B1626A98-48C9-5C41-8E0A-F38AE54A1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03" y="1265016"/>
            <a:ext cx="2073593" cy="5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2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3AF5A-0FF9-9B45-BB6B-C5486A54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Subsidio</a:t>
            </a:r>
          </a:p>
        </p:txBody>
      </p:sp>
      <p:pic>
        <p:nvPicPr>
          <p:cNvPr id="4" name="Imagen 3" descr="Logo.png">
            <a:extLst>
              <a:ext uri="{FF2B5EF4-FFF2-40B4-BE49-F238E27FC236}">
                <a16:creationId xmlns:a16="http://schemas.microsoft.com/office/drawing/2014/main" id="{D2E50BF9-1E5A-4340-94A1-89974D618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" y="6175104"/>
            <a:ext cx="1638966" cy="442406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54BF198-E54E-E047-AA79-20870BEAA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475" y="5879088"/>
            <a:ext cx="2025150" cy="88869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55220C-3DAB-6E4C-A89E-DEFEB2A89725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Economía para la Gestión II / AEEG02 / David Chacón Cisterna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D881F1-1054-4D4A-9B50-8584558BBDCC}"/>
              </a:ext>
            </a:extLst>
          </p:cNvPr>
          <p:cNvSpPr txBox="1"/>
          <p:nvPr/>
        </p:nvSpPr>
        <p:spPr>
          <a:xfrm>
            <a:off x="5108713" y="1012954"/>
            <a:ext cx="650019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dirty="0"/>
              <a:t>Es la </a:t>
            </a:r>
            <a:r>
              <a:rPr lang="es-ES" sz="2800" dirty="0">
                <a:solidFill>
                  <a:schemeClr val="accent5"/>
                </a:solidFill>
              </a:rPr>
              <a:t>diferencia que paga un Estado </a:t>
            </a:r>
            <a:r>
              <a:rPr lang="es-ES" sz="2800" dirty="0"/>
              <a:t>por un producto colocado en el mercado </a:t>
            </a:r>
            <a:r>
              <a:rPr lang="es-ES" sz="2800" dirty="0">
                <a:solidFill>
                  <a:schemeClr val="accent5"/>
                </a:solidFill>
              </a:rPr>
              <a:t>por debajo de su precio regular.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endParaRPr lang="es-ES" sz="2800" dirty="0">
              <a:solidFill>
                <a:schemeClr val="accent5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dirty="0"/>
              <a:t>Existen </a:t>
            </a:r>
            <a:r>
              <a:rPr lang="es-ES" sz="2800" dirty="0">
                <a:solidFill>
                  <a:schemeClr val="accent5"/>
                </a:solidFill>
              </a:rPr>
              <a:t>subsidios directos </a:t>
            </a:r>
            <a:r>
              <a:rPr lang="es-ES" sz="2800" dirty="0"/>
              <a:t>como la asignación familiar, el subsidio habitacional y </a:t>
            </a:r>
            <a:r>
              <a:rPr lang="es-ES" sz="2800" dirty="0">
                <a:solidFill>
                  <a:schemeClr val="accent5"/>
                </a:solidFill>
              </a:rPr>
              <a:t>subsidios indirectos </a:t>
            </a:r>
            <a:r>
              <a:rPr lang="es-ES" sz="2800" dirty="0"/>
              <a:t>como los que se entregan a la producción o transacciones de un bien.</a:t>
            </a:r>
          </a:p>
        </p:txBody>
      </p:sp>
    </p:spTree>
    <p:extLst>
      <p:ext uri="{BB962C8B-B14F-4D97-AF65-F5344CB8AC3E}">
        <p14:creationId xmlns:p14="http://schemas.microsoft.com/office/powerpoint/2010/main" val="109904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3AF5A-0FF9-9B45-BB6B-C5486A54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Subsidio a la Producción (Oferta)</a:t>
            </a:r>
          </a:p>
        </p:txBody>
      </p:sp>
      <p:pic>
        <p:nvPicPr>
          <p:cNvPr id="4" name="Imagen 3" descr="Logo.png">
            <a:extLst>
              <a:ext uri="{FF2B5EF4-FFF2-40B4-BE49-F238E27FC236}">
                <a16:creationId xmlns:a16="http://schemas.microsoft.com/office/drawing/2014/main" id="{D2E50BF9-1E5A-4340-94A1-89974D618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" y="6175104"/>
            <a:ext cx="1638966" cy="442406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54BF198-E54E-E047-AA79-20870BEAA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475" y="5879088"/>
            <a:ext cx="2025150" cy="88869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55220C-3DAB-6E4C-A89E-DEFEB2A89725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Economía para la Gestión II / AEEG02 / David Chacón Cisterna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E4C810-7F04-8042-9F7A-B041E94DD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639" y="296016"/>
            <a:ext cx="5004859" cy="55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0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3AF5A-0FF9-9B45-BB6B-C5486A54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Subsidio a los consumidores (Demanda)</a:t>
            </a:r>
          </a:p>
        </p:txBody>
      </p:sp>
      <p:pic>
        <p:nvPicPr>
          <p:cNvPr id="4" name="Imagen 3" descr="Logo.png">
            <a:extLst>
              <a:ext uri="{FF2B5EF4-FFF2-40B4-BE49-F238E27FC236}">
                <a16:creationId xmlns:a16="http://schemas.microsoft.com/office/drawing/2014/main" id="{D2E50BF9-1E5A-4340-94A1-89974D618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" y="6175104"/>
            <a:ext cx="1638966" cy="442406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54BF198-E54E-E047-AA79-20870BEAA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475" y="5879088"/>
            <a:ext cx="2025150" cy="88869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55220C-3DAB-6E4C-A89E-DEFEB2A89725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Economía para la Gestión II / AEEG02 / David Chacón Cisterna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441187-520B-AA4F-A5EA-D4D4950719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88786" y="1520411"/>
            <a:ext cx="7457839" cy="38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1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F68D903-F26B-46F9-911C-92FEC6A69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E6E148-E023-4954-86E3-30141DFB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D3F982F-CC17-4661-8EAF-7BC5E6735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90D37B37-763F-44D7-AEBC-44893638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7E4608D-34B6-48E2-8243-67D04B36F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40C4AC8-50E7-49B1-8864-2CE866701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B74515D-097E-4D6D-9614-3EE42477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01B715E-8AF8-4069-AFF6-C4731F0C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E01D11-2228-4016-AD29-65D1C6DB2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1459FE25-5A43-4BCE-B99B-4F40DE8A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3B23074C-316F-47BD-8C6B-EC2FF4952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8080108-D92A-4D64-AFA7-DCCBAF669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CDA9133-E392-4602-8F72-342B0F2B1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41574FAC-64B1-48BF-9962-5F1D6F293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3C0763C8-12E2-42A2-96FE-5731CDF29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FA456C9D-7219-467B-B2AD-D5789A7D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284864-DE74-4A45-AD93-F6303504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2ECA1844-43F9-45F6-B52D-4854DBC48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9ECEA64-1836-4323-A0A3-D4F829112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950F914B-7F44-4D5A-97BB-4BE453F4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3EFB651-6736-424B-995D-48C4B0E55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B4E014-64CE-4D11-A129-94A1893FA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BDC1C1-8061-451F-8181-9F0402645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C35F105D-10BD-4664-8966-82DC76172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C9E557E-56E2-4C47-BB57-B5D2A4FB3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D320594-84BE-9D4B-96EB-2CE6C6B9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2075504"/>
            <a:ext cx="8679915" cy="1748729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 err="1"/>
              <a:t>Elasticidad</a:t>
            </a:r>
            <a:r>
              <a:rPr lang="en-US" sz="5400" dirty="0"/>
              <a:t> de la </a:t>
            </a:r>
            <a:r>
              <a:rPr lang="en-US" sz="5400" dirty="0" err="1"/>
              <a:t>demanda</a:t>
            </a:r>
            <a:endParaRPr lang="en-US" sz="5400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EA5A8052-DBC3-F149-85DD-FC87842D4260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Economía para la Gestión II / AEEG02 / David Chacón Cisterna</a:t>
            </a:r>
          </a:p>
        </p:txBody>
      </p:sp>
      <p:pic>
        <p:nvPicPr>
          <p:cNvPr id="61" name="Imagen 60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DF0CFDB-939F-5546-B1D1-C1B0D19D5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475" y="5879088"/>
            <a:ext cx="2025150" cy="888696"/>
          </a:xfrm>
          <a:prstGeom prst="rect">
            <a:avLst/>
          </a:prstGeom>
        </p:spPr>
      </p:pic>
      <p:pic>
        <p:nvPicPr>
          <p:cNvPr id="62" name="Imagen 61" descr="1.png">
            <a:extLst>
              <a:ext uri="{FF2B5EF4-FFF2-40B4-BE49-F238E27FC236}">
                <a16:creationId xmlns:a16="http://schemas.microsoft.com/office/drawing/2014/main" id="{C5407F16-F242-7644-867E-4CA86DBE9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79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3AF5A-0FF9-9B45-BB6B-C5486A54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Elasticidad de la Demanda</a:t>
            </a:r>
          </a:p>
        </p:txBody>
      </p:sp>
      <p:pic>
        <p:nvPicPr>
          <p:cNvPr id="4" name="Imagen 3" descr="Logo.png">
            <a:extLst>
              <a:ext uri="{FF2B5EF4-FFF2-40B4-BE49-F238E27FC236}">
                <a16:creationId xmlns:a16="http://schemas.microsoft.com/office/drawing/2014/main" id="{D2E50BF9-1E5A-4340-94A1-89974D618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" y="6175104"/>
            <a:ext cx="1638966" cy="442406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54BF198-E54E-E047-AA79-20870BEAA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475" y="5879088"/>
            <a:ext cx="2025150" cy="88869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B8630F-3598-1948-B576-FF0922195DDB}"/>
              </a:ext>
            </a:extLst>
          </p:cNvPr>
          <p:cNvSpPr txBox="1"/>
          <p:nvPr/>
        </p:nvSpPr>
        <p:spPr>
          <a:xfrm>
            <a:off x="5207369" y="1007772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CL" sz="2400" dirty="0"/>
              <a:t>La elasticidad de la demanda es el concepto económico empleado para </a:t>
            </a:r>
            <a:r>
              <a:rPr lang="es-CL" sz="2400" b="1" dirty="0">
                <a:solidFill>
                  <a:schemeClr val="accent5"/>
                </a:solidFill>
              </a:rPr>
              <a:t>medir el cambio generado en las cantidades demandadas de un bien o servicio frente a los cambios verificados en los factores que la determinan</a:t>
            </a:r>
            <a:r>
              <a:rPr lang="es-CL" sz="2400" dirty="0">
                <a:solidFill>
                  <a:schemeClr val="accent5"/>
                </a:solidFill>
              </a:rPr>
              <a:t>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CL" sz="2400" dirty="0"/>
              <a:t>Dichos factores pueden ser: </a:t>
            </a:r>
            <a:r>
              <a:rPr lang="es-ES" sz="2400" dirty="0">
                <a:solidFill>
                  <a:schemeClr val="accent5"/>
                </a:solidFill>
              </a:rPr>
              <a:t>Precio del bien, precio de bienes sustitutivos o complementarios, ingreso de los consumidores, preferencia de los consumidores. 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AEC8F4-38FF-AE42-AF8C-EE38D9BEA38B}"/>
              </a:ext>
            </a:extLst>
          </p:cNvPr>
          <p:cNvSpPr txBox="1"/>
          <p:nvPr/>
        </p:nvSpPr>
        <p:spPr>
          <a:xfrm>
            <a:off x="1745774" y="169681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latin typeface="+mj-lt"/>
              </a:rPr>
              <a:t>CONCEPTO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55220C-3DAB-6E4C-A89E-DEFEB2A89725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Economía para la Gestión II / AEEG02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3133427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Imagen 14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B1D38F-C18C-6143-BF6A-0D721942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105" y="5879088"/>
            <a:ext cx="2025150" cy="88869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7E8B2DE-883A-014D-8571-5615996FA86B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Economía para la Gestión II / AEEG02 / David Chacón Cisterna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68EF992-BC75-C645-AE45-025120844468}"/>
              </a:ext>
            </a:extLst>
          </p:cNvPr>
          <p:cNvSpPr txBox="1"/>
          <p:nvPr/>
        </p:nvSpPr>
        <p:spPr>
          <a:xfrm>
            <a:off x="5231607" y="2201754"/>
            <a:ext cx="61650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auto">
              <a:buClr>
                <a:srgbClr val="C00000"/>
              </a:buClr>
              <a:buFont typeface="Wingdings" pitchFamily="2" charset="2"/>
              <a:buChar char="§"/>
            </a:pPr>
            <a:r>
              <a:rPr lang="es-CL" sz="2800" dirty="0"/>
              <a:t>Es el estudio de las </a:t>
            </a:r>
            <a:r>
              <a:rPr lang="es-CL" sz="2800" dirty="0">
                <a:solidFill>
                  <a:schemeClr val="accent5"/>
                </a:solidFill>
              </a:rPr>
              <a:t>variaciones</a:t>
            </a:r>
            <a:r>
              <a:rPr lang="es-CL" sz="2800" dirty="0"/>
              <a:t> en la  </a:t>
            </a:r>
            <a:r>
              <a:rPr lang="es-CL" sz="2800" dirty="0">
                <a:solidFill>
                  <a:schemeClr val="accent5"/>
                </a:solidFill>
              </a:rPr>
              <a:t>cantidad demandada de bienes</a:t>
            </a:r>
            <a:r>
              <a:rPr lang="es-CL" sz="2800" dirty="0"/>
              <a:t>, como resultado de cambios ocurridos en </a:t>
            </a:r>
            <a:r>
              <a:rPr lang="es-CL" sz="2800" dirty="0">
                <a:solidFill>
                  <a:schemeClr val="accent5"/>
                </a:solidFill>
              </a:rPr>
              <a:t>el precio de dichos bienes.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E2D5C81-BED4-E446-95FB-E91C916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243021"/>
            <a:ext cx="3498979" cy="2456442"/>
          </a:xfrm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tx1"/>
                </a:solidFill>
              </a:rPr>
              <a:t>Elasticidad Precio de la Demanda</a:t>
            </a:r>
          </a:p>
        </p:txBody>
      </p:sp>
      <p:pic>
        <p:nvPicPr>
          <p:cNvPr id="33" name="Imagen 32" descr="1.png">
            <a:extLst>
              <a:ext uri="{FF2B5EF4-FFF2-40B4-BE49-F238E27FC236}">
                <a16:creationId xmlns:a16="http://schemas.microsoft.com/office/drawing/2014/main" id="{F4035EF2-1B31-ED40-9666-E16BB8ECC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3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Imagen 14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B1D38F-C18C-6143-BF6A-0D721942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105" y="5879088"/>
            <a:ext cx="2025150" cy="88869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7E8B2DE-883A-014D-8571-5615996FA86B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Economía para la Gestión II / AEEG02 / David Chacón Cisterna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E2D5C81-BED4-E446-95FB-E91C916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" y="-44933"/>
            <a:ext cx="4213094" cy="1047563"/>
          </a:xfrm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tx1"/>
                </a:solidFill>
              </a:rPr>
              <a:t>Comparemos…</a:t>
            </a:r>
          </a:p>
        </p:txBody>
      </p:sp>
      <p:pic>
        <p:nvPicPr>
          <p:cNvPr id="33" name="Imagen 32" descr="1.png">
            <a:extLst>
              <a:ext uri="{FF2B5EF4-FFF2-40B4-BE49-F238E27FC236}">
                <a16:creationId xmlns:a16="http://schemas.microsoft.com/office/drawing/2014/main" id="{F4035EF2-1B31-ED40-9666-E16BB8ECC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1A91FC2-987D-3D48-AF99-74608735D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1" y="741363"/>
            <a:ext cx="5863627" cy="49762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1A15897-9C9F-6540-8D98-F32228F77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313" y="674687"/>
            <a:ext cx="5787633" cy="497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98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Imagen 14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B1D38F-C18C-6143-BF6A-0D721942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105" y="5879088"/>
            <a:ext cx="2025150" cy="88869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7E8B2DE-883A-014D-8571-5615996FA86B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Economía para la Gestión II / AEEG02 / David Chacón Cisterna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E2D5C81-BED4-E446-95FB-E91C916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1931117"/>
            <a:ext cx="4213094" cy="2785348"/>
          </a:xfrm>
        </p:spPr>
        <p:txBody>
          <a:bodyPr>
            <a:normAutofit/>
          </a:bodyPr>
          <a:lstStyle/>
          <a:p>
            <a:pPr algn="l"/>
            <a:r>
              <a:rPr lang="es-CL" sz="4400" dirty="0">
                <a:solidFill>
                  <a:schemeClr val="tx1"/>
                </a:solidFill>
              </a:rPr>
              <a:t>¿Cómo calculamos la elasticidad precio de la demanda?</a:t>
            </a:r>
          </a:p>
        </p:txBody>
      </p:sp>
      <p:pic>
        <p:nvPicPr>
          <p:cNvPr id="33" name="Imagen 32" descr="1.png">
            <a:extLst>
              <a:ext uri="{FF2B5EF4-FFF2-40B4-BE49-F238E27FC236}">
                <a16:creationId xmlns:a16="http://schemas.microsoft.com/office/drawing/2014/main" id="{F4035EF2-1B31-ED40-9666-E16BB8ECC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84D6149-BC1E-D941-B9D5-CAB72340B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380340"/>
              </p:ext>
            </p:extLst>
          </p:nvPr>
        </p:nvGraphicFramePr>
        <p:xfrm>
          <a:off x="2321170" y="719667"/>
          <a:ext cx="9740655" cy="489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66872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Imagen 14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B1D38F-C18C-6143-BF6A-0D721942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105" y="5879088"/>
            <a:ext cx="2025150" cy="88869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7E8B2DE-883A-014D-8571-5615996FA86B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Economía para la Gestión II / AEEG02 / David Chacón Cisterna</a:t>
            </a:r>
          </a:p>
        </p:txBody>
      </p:sp>
      <p:pic>
        <p:nvPicPr>
          <p:cNvPr id="33" name="Imagen 32" descr="1.png">
            <a:extLst>
              <a:ext uri="{FF2B5EF4-FFF2-40B4-BE49-F238E27FC236}">
                <a16:creationId xmlns:a16="http://schemas.microsoft.com/office/drawing/2014/main" id="{F4035EF2-1B31-ED40-9666-E16BB8ECC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D216A49-22CA-DF41-968E-502184FABFC7}"/>
              </a:ext>
            </a:extLst>
          </p:cNvPr>
          <p:cNvSpPr txBox="1"/>
          <p:nvPr/>
        </p:nvSpPr>
        <p:spPr>
          <a:xfrm>
            <a:off x="6316718" y="437181"/>
            <a:ext cx="55355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>
                <a:solidFill>
                  <a:schemeClr val="accent5"/>
                </a:solidFill>
              </a:rPr>
              <a:t>Paso 1: Analizamos la gráfica.</a:t>
            </a:r>
            <a:endParaRPr lang="es-CL" dirty="0"/>
          </a:p>
          <a:p>
            <a:pPr algn="just"/>
            <a:r>
              <a:rPr lang="es-CL" b="1" dirty="0">
                <a:solidFill>
                  <a:schemeClr val="accent5"/>
                </a:solidFill>
              </a:rPr>
              <a:t>Paso 2: Calculamos el precio promedio:</a:t>
            </a:r>
          </a:p>
          <a:p>
            <a:pPr algn="just"/>
            <a:r>
              <a:rPr lang="es-CL" dirty="0"/>
              <a:t>	(P</a:t>
            </a:r>
            <a:r>
              <a:rPr lang="es-CL" baseline="-25000" dirty="0"/>
              <a:t>1</a:t>
            </a:r>
            <a:r>
              <a:rPr lang="es-CL" dirty="0"/>
              <a:t>+P</a:t>
            </a:r>
            <a:r>
              <a:rPr lang="es-CL" baseline="-25000" dirty="0"/>
              <a:t>2</a:t>
            </a:r>
            <a:r>
              <a:rPr lang="es-CL" dirty="0"/>
              <a:t>)/2 </a:t>
            </a:r>
            <a:r>
              <a:rPr lang="es-CL" dirty="0">
                <a:sym typeface="Wingdings" pitchFamily="2" charset="2"/>
              </a:rPr>
              <a:t> ($20.5+$19.5)</a:t>
            </a:r>
            <a:r>
              <a:rPr lang="es-CL" dirty="0"/>
              <a:t>/2 </a:t>
            </a:r>
            <a:r>
              <a:rPr lang="es-CL" dirty="0">
                <a:sym typeface="Wingdings" pitchFamily="2" charset="2"/>
              </a:rPr>
              <a:t> 40/2 = $20.</a:t>
            </a:r>
          </a:p>
          <a:p>
            <a:pPr algn="just"/>
            <a:endParaRPr lang="es-CL" dirty="0">
              <a:sym typeface="Wingdings" pitchFamily="2" charset="2"/>
            </a:endParaRPr>
          </a:p>
          <a:p>
            <a:pPr algn="just"/>
            <a:r>
              <a:rPr lang="es-CL" b="1" dirty="0">
                <a:solidFill>
                  <a:schemeClr val="accent5"/>
                </a:solidFill>
                <a:sym typeface="Wingdings" pitchFamily="2" charset="2"/>
              </a:rPr>
              <a:t>Paso 3: Calculamos la variación porcentual del precio promedio:</a:t>
            </a:r>
          </a:p>
          <a:p>
            <a:pPr algn="just"/>
            <a:r>
              <a:rPr lang="es-CL" dirty="0">
                <a:sym typeface="Wingdings" pitchFamily="2" charset="2"/>
              </a:rPr>
              <a:t>	</a:t>
            </a:r>
            <a:r>
              <a:rPr lang="es-CL" dirty="0"/>
              <a:t>𝛥</a:t>
            </a:r>
            <a:r>
              <a:rPr lang="es-CL" i="1" dirty="0"/>
              <a:t>P</a:t>
            </a:r>
            <a:r>
              <a:rPr lang="es-CL" dirty="0"/>
              <a:t>/</a:t>
            </a:r>
            <a:r>
              <a:rPr lang="es-CL" i="1" dirty="0" err="1"/>
              <a:t>P</a:t>
            </a:r>
            <a:r>
              <a:rPr lang="es-CL" i="1" baseline="-25000" dirty="0" err="1"/>
              <a:t>prom</a:t>
            </a:r>
            <a:r>
              <a:rPr lang="es-CL" i="1" dirty="0"/>
              <a:t> </a:t>
            </a:r>
            <a:r>
              <a:rPr lang="es-CL" dirty="0"/>
              <a:t>= ($1/$20) x 100 = 5%.</a:t>
            </a:r>
          </a:p>
          <a:p>
            <a:pPr algn="just"/>
            <a:endParaRPr lang="es-CL" dirty="0"/>
          </a:p>
          <a:p>
            <a:pPr algn="just"/>
            <a:r>
              <a:rPr lang="es-CL" b="1" dirty="0">
                <a:solidFill>
                  <a:schemeClr val="accent5"/>
                </a:solidFill>
              </a:rPr>
              <a:t>Paso 4: Calculamos la cantidad promedio</a:t>
            </a:r>
          </a:p>
          <a:p>
            <a:pPr algn="just"/>
            <a:r>
              <a:rPr lang="es-CL" dirty="0"/>
              <a:t>	(Q</a:t>
            </a:r>
            <a:r>
              <a:rPr lang="es-CL" baseline="-25000" dirty="0"/>
              <a:t>1</a:t>
            </a:r>
            <a:r>
              <a:rPr lang="es-CL" dirty="0"/>
              <a:t>+Q</a:t>
            </a:r>
            <a:r>
              <a:rPr lang="es-CL" baseline="-25000" dirty="0"/>
              <a:t>2</a:t>
            </a:r>
            <a:r>
              <a:rPr lang="es-CL" dirty="0"/>
              <a:t>)/2 </a:t>
            </a:r>
            <a:r>
              <a:rPr lang="es-CL" dirty="0">
                <a:sym typeface="Wingdings" pitchFamily="2" charset="2"/>
              </a:rPr>
              <a:t> (9+11)</a:t>
            </a:r>
            <a:r>
              <a:rPr lang="es-CL" dirty="0"/>
              <a:t>/2 </a:t>
            </a:r>
            <a:r>
              <a:rPr lang="es-CL" dirty="0">
                <a:sym typeface="Wingdings" pitchFamily="2" charset="2"/>
              </a:rPr>
              <a:t> 20/2 = 10.</a:t>
            </a:r>
          </a:p>
          <a:p>
            <a:pPr algn="just"/>
            <a:endParaRPr lang="es-CL" b="1" dirty="0">
              <a:solidFill>
                <a:schemeClr val="accent5"/>
              </a:solidFill>
            </a:endParaRPr>
          </a:p>
          <a:p>
            <a:pPr algn="just"/>
            <a:r>
              <a:rPr lang="es-CL" b="1" dirty="0">
                <a:solidFill>
                  <a:schemeClr val="accent5"/>
                </a:solidFill>
              </a:rPr>
              <a:t>Paso 5: Calculamos la variación porcentual de la cantidad promedio.</a:t>
            </a:r>
          </a:p>
          <a:p>
            <a:pPr algn="just"/>
            <a:r>
              <a:rPr lang="es-CL" dirty="0">
                <a:sym typeface="Wingdings" pitchFamily="2" charset="2"/>
              </a:rPr>
              <a:t>	</a:t>
            </a:r>
            <a:r>
              <a:rPr lang="es-CL" dirty="0"/>
              <a:t>𝛥</a:t>
            </a:r>
            <a:r>
              <a:rPr lang="es-CL" i="1" dirty="0"/>
              <a:t>Q</a:t>
            </a:r>
            <a:r>
              <a:rPr lang="es-CL" dirty="0"/>
              <a:t>/</a:t>
            </a:r>
            <a:r>
              <a:rPr lang="es-CL" i="1" dirty="0" err="1"/>
              <a:t>Q</a:t>
            </a:r>
            <a:r>
              <a:rPr lang="es-CL" i="1" baseline="-25000" dirty="0" err="1"/>
              <a:t>prom</a:t>
            </a:r>
            <a:r>
              <a:rPr lang="es-CL" i="1" dirty="0"/>
              <a:t> </a:t>
            </a:r>
            <a:r>
              <a:rPr lang="es-CL" dirty="0"/>
              <a:t>= (2/10) x 100 = 20%.</a:t>
            </a:r>
          </a:p>
          <a:p>
            <a:pPr algn="just"/>
            <a:endParaRPr lang="es-CL" dirty="0"/>
          </a:p>
          <a:p>
            <a:pPr algn="just"/>
            <a:r>
              <a:rPr lang="es-CL" b="1" dirty="0">
                <a:solidFill>
                  <a:schemeClr val="accent5"/>
                </a:solidFill>
              </a:rPr>
              <a:t>Paso 6: Calculamos la elasticidad Precio de la Demanda:</a:t>
            </a:r>
          </a:p>
          <a:p>
            <a:pPr algn="just"/>
            <a:r>
              <a:rPr lang="es-CL" dirty="0"/>
              <a:t>	 %𝛥</a:t>
            </a:r>
            <a:r>
              <a:rPr lang="es-CL" i="1" dirty="0"/>
              <a:t>Q / %</a:t>
            </a:r>
            <a:r>
              <a:rPr lang="es-CL" dirty="0"/>
              <a:t>𝛥</a:t>
            </a:r>
            <a:r>
              <a:rPr lang="es-CL" i="1" dirty="0"/>
              <a:t>P </a:t>
            </a:r>
            <a:r>
              <a:rPr lang="es-CL" i="1" dirty="0">
                <a:sym typeface="Wingdings" pitchFamily="2" charset="2"/>
              </a:rPr>
              <a:t> 20% / 5%=4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8500E42-72AA-4747-8E0D-F23366BB9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3" y="138112"/>
            <a:ext cx="6004797" cy="513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20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Imagen 14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B1D38F-C18C-6143-BF6A-0D721942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105" y="5879088"/>
            <a:ext cx="2025150" cy="88869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7E8B2DE-883A-014D-8571-5615996FA86B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Economía para la Gestión II / AEEG02 / David Chacón Cisterna</a:t>
            </a:r>
          </a:p>
        </p:txBody>
      </p:sp>
      <p:pic>
        <p:nvPicPr>
          <p:cNvPr id="33" name="Imagen 32" descr="1.png">
            <a:extLst>
              <a:ext uri="{FF2B5EF4-FFF2-40B4-BE49-F238E27FC236}">
                <a16:creationId xmlns:a16="http://schemas.microsoft.com/office/drawing/2014/main" id="{F4035EF2-1B31-ED40-9666-E16BB8ECC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5A10A05-4324-DC46-AA53-CC8157420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36" y="565150"/>
            <a:ext cx="10858127" cy="3543972"/>
          </a:xfrm>
          <a:prstGeom prst="rect">
            <a:avLst/>
          </a:prstGeom>
        </p:spPr>
      </p:pic>
      <p:pic>
        <p:nvPicPr>
          <p:cNvPr id="1028" name="Picture 4" descr="Amazon.com: Máquina expendedora de aperitivos : Industrial y Científico">
            <a:extLst>
              <a:ext uri="{FF2B5EF4-FFF2-40B4-BE49-F238E27FC236}">
                <a16:creationId xmlns:a16="http://schemas.microsoft.com/office/drawing/2014/main" id="{D268EB70-47CF-754A-8242-9E5D747EC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39" y="4269804"/>
            <a:ext cx="805246" cy="134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mazon.com: Máquina expendedora de aperitivos : Industrial y Científico">
            <a:extLst>
              <a:ext uri="{FF2B5EF4-FFF2-40B4-BE49-F238E27FC236}">
                <a16:creationId xmlns:a16="http://schemas.microsoft.com/office/drawing/2014/main" id="{30BF3BD1-61E5-0B4C-BD89-4674F2882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692" y="4269804"/>
            <a:ext cx="805246" cy="134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33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04B88-2611-9044-B182-A862D8E11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876230"/>
          </a:xfrm>
        </p:spPr>
        <p:txBody>
          <a:bodyPr>
            <a:normAutofit/>
          </a:bodyPr>
          <a:lstStyle/>
          <a:p>
            <a:r>
              <a:rPr lang="es-CL" sz="2400" b="1" dirty="0"/>
              <a:t>Economía para la Gestión II</a:t>
            </a:r>
            <a:endParaRPr lang="es-CL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20573A-CBE1-CB48-BB20-6CEB58D71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6" y="3118627"/>
            <a:ext cx="8673427" cy="1675029"/>
          </a:xfrm>
        </p:spPr>
        <p:txBody>
          <a:bodyPr>
            <a:normAutofit fontScale="92500" lnSpcReduction="10000"/>
          </a:bodyPr>
          <a:lstStyle/>
          <a:p>
            <a:r>
              <a:rPr lang="es-CL" sz="2400" dirty="0"/>
              <a:t>Unidad I: </a:t>
            </a:r>
          </a:p>
          <a:p>
            <a:r>
              <a:rPr lang="es-CL" sz="4000" dirty="0"/>
              <a:t>Aspectos microeconómicos </a:t>
            </a:r>
          </a:p>
          <a:p>
            <a:r>
              <a:rPr lang="es-CL" sz="4000" dirty="0"/>
              <a:t>para la gestión</a:t>
            </a:r>
          </a:p>
        </p:txBody>
      </p:sp>
      <p:pic>
        <p:nvPicPr>
          <p:cNvPr id="4" name="Imagen 3" descr="1.png">
            <a:extLst>
              <a:ext uri="{FF2B5EF4-FFF2-40B4-BE49-F238E27FC236}">
                <a16:creationId xmlns:a16="http://schemas.microsoft.com/office/drawing/2014/main" id="{B1626A98-48C9-5C41-8E0A-F38AE54A1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03" y="1349681"/>
            <a:ext cx="2073593" cy="5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68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Imagen 14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B1D38F-C18C-6143-BF6A-0D721942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105" y="5879088"/>
            <a:ext cx="2025150" cy="88869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7E8B2DE-883A-014D-8571-5615996FA86B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Economía para la Gestión II / AEEG02 / David Chacón Cisterna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68EF992-BC75-C645-AE45-025120844468}"/>
              </a:ext>
            </a:extLst>
          </p:cNvPr>
          <p:cNvSpPr txBox="1"/>
          <p:nvPr/>
        </p:nvSpPr>
        <p:spPr>
          <a:xfrm>
            <a:off x="5298363" y="2201754"/>
            <a:ext cx="61650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800" dirty="0"/>
              <a:t>Conforme el </a:t>
            </a:r>
            <a:r>
              <a:rPr lang="es-CL" sz="2800" dirty="0">
                <a:solidFill>
                  <a:schemeClr val="accent5"/>
                </a:solidFill>
              </a:rPr>
              <a:t>ingreso promedio de un país aumenta</a:t>
            </a:r>
            <a:r>
              <a:rPr lang="es-CL" sz="2800" dirty="0"/>
              <a:t> y la proporción del ingreso que se gasta en alimentos disminuye, la </a:t>
            </a:r>
            <a:r>
              <a:rPr lang="es-CL" sz="2800" dirty="0">
                <a:solidFill>
                  <a:schemeClr val="accent5"/>
                </a:solidFill>
              </a:rPr>
              <a:t>demanda de alimentos se hace menos elástica. </a:t>
            </a:r>
            <a:endParaRPr lang="es-CL" sz="4000" dirty="0">
              <a:solidFill>
                <a:schemeClr val="accent5"/>
              </a:solidFill>
              <a:effectLst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E2D5C81-BED4-E446-95FB-E91C916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243021"/>
            <a:ext cx="3498979" cy="2456442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chemeClr val="tx1"/>
                </a:solidFill>
              </a:rPr>
              <a:t>¿Qué tan inelástica puede ser la demanda?</a:t>
            </a:r>
          </a:p>
        </p:txBody>
      </p:sp>
      <p:pic>
        <p:nvPicPr>
          <p:cNvPr id="33" name="Imagen 32" descr="1.png">
            <a:extLst>
              <a:ext uri="{FF2B5EF4-FFF2-40B4-BE49-F238E27FC236}">
                <a16:creationId xmlns:a16="http://schemas.microsoft.com/office/drawing/2014/main" id="{F4035EF2-1B31-ED40-9666-E16BB8ECC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6A5E113-3E87-8444-8F51-027DEFA7A30B}"/>
              </a:ext>
            </a:extLst>
          </p:cNvPr>
          <p:cNvSpPr txBox="1"/>
          <p:nvPr/>
        </p:nvSpPr>
        <p:spPr>
          <a:xfrm>
            <a:off x="7911548" y="5128591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155920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Imagen 14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B1D38F-C18C-6143-BF6A-0D721942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105" y="5879088"/>
            <a:ext cx="2025150" cy="88869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7E8B2DE-883A-014D-8571-5615996FA86B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Economía para la Gestión II / AEEG02 / David Chacón Cisterna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68EF992-BC75-C645-AE45-025120844468}"/>
              </a:ext>
            </a:extLst>
          </p:cNvPr>
          <p:cNvSpPr txBox="1"/>
          <p:nvPr/>
        </p:nvSpPr>
        <p:spPr>
          <a:xfrm>
            <a:off x="5238752" y="1871086"/>
            <a:ext cx="61650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auto">
              <a:buClr>
                <a:srgbClr val="C00000"/>
              </a:buClr>
              <a:buFont typeface="Wingdings" pitchFamily="2" charset="2"/>
              <a:buChar char="§"/>
            </a:pPr>
            <a:r>
              <a:rPr lang="es-CL" sz="2800" dirty="0"/>
              <a:t>En este tipo de elasticidad, </a:t>
            </a:r>
            <a:r>
              <a:rPr lang="es-CL" sz="2800" dirty="0">
                <a:solidFill>
                  <a:schemeClr val="accent5"/>
                </a:solidFill>
              </a:rPr>
              <a:t>se integra</a:t>
            </a:r>
            <a:r>
              <a:rPr lang="es-CL" sz="2800" dirty="0"/>
              <a:t> el análisis de la sensibilidad que presenta la demanda de un bien ante las </a:t>
            </a:r>
            <a:r>
              <a:rPr lang="es-CL" sz="2800" dirty="0">
                <a:solidFill>
                  <a:schemeClr val="accent5"/>
                </a:solidFill>
              </a:rPr>
              <a:t>variaciones en el precio de otro bien (sustituto)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E2D5C81-BED4-E446-95FB-E91C916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243021"/>
            <a:ext cx="3498979" cy="2456442"/>
          </a:xfrm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tx1"/>
                </a:solidFill>
              </a:rPr>
              <a:t>Elasticidad Cruzada de la Demanda</a:t>
            </a:r>
          </a:p>
        </p:txBody>
      </p:sp>
      <p:pic>
        <p:nvPicPr>
          <p:cNvPr id="33" name="Imagen 32" descr="1.png">
            <a:extLst>
              <a:ext uri="{FF2B5EF4-FFF2-40B4-BE49-F238E27FC236}">
                <a16:creationId xmlns:a16="http://schemas.microsoft.com/office/drawing/2014/main" id="{F4035EF2-1B31-ED40-9666-E16BB8ECC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44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Imagen 14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B1D38F-C18C-6143-BF6A-0D721942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105" y="5879088"/>
            <a:ext cx="2025150" cy="88869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7E8B2DE-883A-014D-8571-5615996FA86B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Economía para la Gestión II / AEEG02 / David Chacón Cisterna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E2D5C81-BED4-E446-95FB-E91C916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" y="-44933"/>
            <a:ext cx="4213094" cy="1047563"/>
          </a:xfrm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tx1"/>
                </a:solidFill>
              </a:rPr>
              <a:t>Comparemos…</a:t>
            </a:r>
          </a:p>
        </p:txBody>
      </p:sp>
      <p:pic>
        <p:nvPicPr>
          <p:cNvPr id="33" name="Imagen 32" descr="1.png">
            <a:extLst>
              <a:ext uri="{FF2B5EF4-FFF2-40B4-BE49-F238E27FC236}">
                <a16:creationId xmlns:a16="http://schemas.microsoft.com/office/drawing/2014/main" id="{F4035EF2-1B31-ED40-9666-E16BB8ECC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C49F41-6BFA-9B4A-B27F-85EA55A80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813" y="334504"/>
            <a:ext cx="5226866" cy="52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58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Imagen 14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B1D38F-C18C-6143-BF6A-0D721942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105" y="5879088"/>
            <a:ext cx="2025150" cy="88869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7E8B2DE-883A-014D-8571-5615996FA86B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Economía para la Gestión II / AEEG02 / David Chacón Cisterna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E2D5C81-BED4-E446-95FB-E91C916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1931117"/>
            <a:ext cx="4213094" cy="2785348"/>
          </a:xfrm>
        </p:spPr>
        <p:txBody>
          <a:bodyPr>
            <a:normAutofit fontScale="90000"/>
          </a:bodyPr>
          <a:lstStyle/>
          <a:p>
            <a:pPr algn="l"/>
            <a:r>
              <a:rPr lang="es-CL" sz="4400" dirty="0">
                <a:solidFill>
                  <a:schemeClr val="tx1"/>
                </a:solidFill>
              </a:rPr>
              <a:t>¿Cómo calculamos la elasticidad cruzada de la demanda?</a:t>
            </a:r>
          </a:p>
        </p:txBody>
      </p:sp>
      <p:pic>
        <p:nvPicPr>
          <p:cNvPr id="33" name="Imagen 32" descr="1.png">
            <a:extLst>
              <a:ext uri="{FF2B5EF4-FFF2-40B4-BE49-F238E27FC236}">
                <a16:creationId xmlns:a16="http://schemas.microsoft.com/office/drawing/2014/main" id="{F4035EF2-1B31-ED40-9666-E16BB8ECC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84D6149-BC1E-D941-B9D5-CAB72340B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044580"/>
              </p:ext>
            </p:extLst>
          </p:nvPr>
        </p:nvGraphicFramePr>
        <p:xfrm>
          <a:off x="2321170" y="719667"/>
          <a:ext cx="9740655" cy="489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07439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Imagen 14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B1D38F-C18C-6143-BF6A-0D721942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105" y="5879088"/>
            <a:ext cx="2025150" cy="88869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7E8B2DE-883A-014D-8571-5615996FA86B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Economía para la Gestión II / AEEG02 / David Chacón Cisterna</a:t>
            </a:r>
          </a:p>
        </p:txBody>
      </p:sp>
      <p:pic>
        <p:nvPicPr>
          <p:cNvPr id="33" name="Imagen 32" descr="1.png">
            <a:extLst>
              <a:ext uri="{FF2B5EF4-FFF2-40B4-BE49-F238E27FC236}">
                <a16:creationId xmlns:a16="http://schemas.microsoft.com/office/drawing/2014/main" id="{F4035EF2-1B31-ED40-9666-E16BB8ECC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D216A49-22CA-DF41-968E-502184FABFC7}"/>
              </a:ext>
            </a:extLst>
          </p:cNvPr>
          <p:cNvSpPr txBox="1"/>
          <p:nvPr/>
        </p:nvSpPr>
        <p:spPr>
          <a:xfrm>
            <a:off x="4897038" y="192385"/>
            <a:ext cx="69953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Paso 1: Analizamos </a:t>
            </a:r>
            <a:r>
              <a:rPr lang="es-CL" b="1" dirty="0">
                <a:solidFill>
                  <a:srgbClr val="3B95C4"/>
                </a:solidFill>
                <a:latin typeface="Rockwell" panose="02060603020205020403"/>
              </a:rPr>
              <a:t>el caso</a:t>
            </a: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Paso 2: Calculamos la variación de la cantidad demandada de pizza y la cantidad promedio:</a:t>
            </a: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Cantidad demandada 9 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Wingdings" pitchFamily="2" charset="2"/>
              </a:rPr>
              <a:t> 11		</a:t>
            </a:r>
            <a:r>
              <a:rPr lang="es-CL" dirty="0">
                <a:solidFill>
                  <a:prstClr val="black"/>
                </a:solidFill>
                <a:latin typeface="Rockwell" panose="02060603020205020403"/>
                <a:sym typeface="Wingdings" pitchFamily="2" charset="2"/>
              </a:rPr>
              <a:t>Promedio: (9+11)/2  10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  <a:sym typeface="Wingdings" pitchFamily="2" charset="2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Wingdings" pitchFamily="2" charset="2"/>
              </a:rPr>
              <a:t>Paso 3: Calculamos la variación porcentual de la cantidad demandada: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Wingdings" pitchFamily="2" charset="2"/>
              </a:rPr>
              <a:t>	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𝛥</a:t>
            </a:r>
            <a:r>
              <a:rPr kumimoji="0" lang="es-CL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Q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/</a:t>
            </a:r>
            <a:r>
              <a:rPr lang="es-CL" i="1" dirty="0">
                <a:solidFill>
                  <a:prstClr val="black"/>
                </a:solidFill>
                <a:latin typeface="Rockwell" panose="02060603020205020403"/>
              </a:rPr>
              <a:t>Q</a:t>
            </a:r>
            <a:r>
              <a:rPr kumimoji="0" lang="es-CL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prom</a:t>
            </a:r>
            <a:r>
              <a:rPr kumimoji="0" lang="es-CL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= (+2/10) x 100 = +20%.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Paso 4: Calculamos </a:t>
            </a:r>
            <a:r>
              <a:rPr lang="es-CL" b="1" dirty="0">
                <a:solidFill>
                  <a:srgbClr val="3B95C4"/>
                </a:solidFill>
                <a:latin typeface="Rockwell" panose="02060603020205020403"/>
              </a:rPr>
              <a:t>la variación del precio de la hamburguesa y el precio promedio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Variación de precio $2</a:t>
            </a:r>
            <a:r>
              <a:rPr lang="es-CL" dirty="0">
                <a:solidFill>
                  <a:prstClr val="black"/>
                </a:solidFill>
                <a:latin typeface="Rockwell" panose="02060603020205020403"/>
              </a:rPr>
              <a:t>.5-$1.5= $1.		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prstClr val="black"/>
                </a:solidFill>
                <a:latin typeface="Rockwell" panose="02060603020205020403"/>
              </a:rPr>
              <a:t>	Promedio: (2.5+1.5)/2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1" i="0" u="none" strike="noStrike" kern="1200" cap="none" spc="0" normalizeH="0" baseline="0" noProof="0" dirty="0">
              <a:ln>
                <a:noFill/>
              </a:ln>
              <a:solidFill>
                <a:srgbClr val="3B95C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Paso 5: Calculamos la variación porcentual del precio de la hamburguesa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Wingdings" pitchFamily="2" charset="2"/>
              </a:rPr>
              <a:t>	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𝛥</a:t>
            </a:r>
            <a:r>
              <a:rPr lang="es-CL" i="1" dirty="0">
                <a:solidFill>
                  <a:prstClr val="black"/>
                </a:solidFill>
                <a:latin typeface="Rockwell" panose="02060603020205020403"/>
              </a:rPr>
              <a:t>P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/</a:t>
            </a:r>
            <a:r>
              <a:rPr lang="es-CL" i="1" dirty="0">
                <a:solidFill>
                  <a:prstClr val="black"/>
                </a:solidFill>
                <a:latin typeface="Rockwell" panose="02060603020205020403"/>
              </a:rPr>
              <a:t>P</a:t>
            </a:r>
            <a:r>
              <a:rPr kumimoji="0" lang="es-CL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prom</a:t>
            </a:r>
            <a:r>
              <a:rPr kumimoji="0" lang="es-CL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= (1/2) x 100 = 50%.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Paso 6: Calculamos la elasticidad Cruzada de la Demanda: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 %𝛥</a:t>
            </a:r>
            <a:r>
              <a:rPr kumimoji="0" lang="es-CL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Q / %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𝛥</a:t>
            </a:r>
            <a:r>
              <a:rPr kumimoji="0" lang="es-CL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 </a:t>
            </a:r>
            <a:r>
              <a:rPr kumimoji="0" lang="es-CL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Wingdings" pitchFamily="2" charset="2"/>
              </a:rPr>
              <a:t> +20% / +50%=</a:t>
            </a:r>
            <a:r>
              <a:rPr lang="es-CL" i="1" dirty="0">
                <a:solidFill>
                  <a:prstClr val="black"/>
                </a:solidFill>
                <a:latin typeface="Rockwell" panose="02060603020205020403"/>
                <a:sym typeface="Wingdings" pitchFamily="2" charset="2"/>
              </a:rPr>
              <a:t>0.4</a:t>
            </a: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DD92EC7-FB11-DF43-8FFC-CD325BB0AA57}"/>
              </a:ext>
            </a:extLst>
          </p:cNvPr>
          <p:cNvSpPr txBox="1"/>
          <p:nvPr/>
        </p:nvSpPr>
        <p:spPr>
          <a:xfrm>
            <a:off x="282653" y="766008"/>
            <a:ext cx="415678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3600" dirty="0">
                <a:effectLst/>
                <a:latin typeface="AGaramond"/>
              </a:rPr>
              <a:t>Sustitutos.</a:t>
            </a:r>
            <a:endParaRPr lang="es-CL" sz="2400" dirty="0">
              <a:effectLst/>
              <a:latin typeface="AGaramond"/>
            </a:endParaRPr>
          </a:p>
          <a:p>
            <a:pPr algn="just"/>
            <a:endParaRPr lang="es-CL" sz="2400" dirty="0">
              <a:latin typeface="AGaramond"/>
            </a:endParaRPr>
          </a:p>
          <a:p>
            <a:pPr algn="just"/>
            <a:r>
              <a:rPr lang="es-CL" sz="2400" dirty="0">
                <a:effectLst/>
                <a:latin typeface="AGaramond"/>
              </a:rPr>
              <a:t>Suponga que el precio de la pizza es constante y que se compran 9 pizzas por hora. Entonces el precio de una hamburguesa sube de $1.5 a $2.5 dólares. No hay ningún otro factor que influya en los planes de compra y la cantidad de pizzas compradas aumenta a 11 por hora.</a:t>
            </a:r>
          </a:p>
        </p:txBody>
      </p:sp>
    </p:spTree>
    <p:extLst>
      <p:ext uri="{BB962C8B-B14F-4D97-AF65-F5344CB8AC3E}">
        <p14:creationId xmlns:p14="http://schemas.microsoft.com/office/powerpoint/2010/main" val="2061886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Imagen 14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B1D38F-C18C-6143-BF6A-0D721942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105" y="5879088"/>
            <a:ext cx="2025150" cy="88869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7E8B2DE-883A-014D-8571-5615996FA86B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Economía para la Gestión II / AEEG02 / David Chacón Cisterna</a:t>
            </a:r>
          </a:p>
        </p:txBody>
      </p:sp>
      <p:pic>
        <p:nvPicPr>
          <p:cNvPr id="33" name="Imagen 32" descr="1.png">
            <a:extLst>
              <a:ext uri="{FF2B5EF4-FFF2-40B4-BE49-F238E27FC236}">
                <a16:creationId xmlns:a16="http://schemas.microsoft.com/office/drawing/2014/main" id="{F4035EF2-1B31-ED40-9666-E16BB8ECC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D216A49-22CA-DF41-968E-502184FABFC7}"/>
              </a:ext>
            </a:extLst>
          </p:cNvPr>
          <p:cNvSpPr txBox="1"/>
          <p:nvPr/>
        </p:nvSpPr>
        <p:spPr>
          <a:xfrm>
            <a:off x="4897038" y="192385"/>
            <a:ext cx="69953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Paso 1: Analizamos </a:t>
            </a:r>
            <a:r>
              <a:rPr lang="es-CL" b="1" dirty="0">
                <a:solidFill>
                  <a:srgbClr val="3B95C4"/>
                </a:solidFill>
                <a:latin typeface="Rockwell" panose="02060603020205020403"/>
              </a:rPr>
              <a:t>el caso</a:t>
            </a: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Paso 2: Calculamos la variación de la cantidad demandada de pizza y la cantidad promedio:</a:t>
            </a: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Cantidad demandada 11 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Wingdings" pitchFamily="2" charset="2"/>
              </a:rPr>
              <a:t> 9		</a:t>
            </a:r>
            <a:r>
              <a:rPr lang="es-CL" dirty="0">
                <a:solidFill>
                  <a:prstClr val="black"/>
                </a:solidFill>
                <a:latin typeface="Rockwell" panose="02060603020205020403"/>
                <a:sym typeface="Wingdings" pitchFamily="2" charset="2"/>
              </a:rPr>
              <a:t>Promedio: (11+9)/2  10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  <a:sym typeface="Wingdings" pitchFamily="2" charset="2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Wingdings" pitchFamily="2" charset="2"/>
              </a:rPr>
              <a:t>Paso 3: Calculamos la variación porcentual de la cantidad demandada: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Wingdings" pitchFamily="2" charset="2"/>
              </a:rPr>
              <a:t>	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𝛥</a:t>
            </a:r>
            <a:r>
              <a:rPr kumimoji="0" lang="es-CL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Q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/</a:t>
            </a:r>
            <a:r>
              <a:rPr lang="es-CL" i="1" dirty="0">
                <a:solidFill>
                  <a:prstClr val="black"/>
                </a:solidFill>
                <a:latin typeface="Rockwell" panose="02060603020205020403"/>
              </a:rPr>
              <a:t>Q</a:t>
            </a:r>
            <a:r>
              <a:rPr kumimoji="0" lang="es-CL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prom</a:t>
            </a:r>
            <a:r>
              <a:rPr kumimoji="0" lang="es-CL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= (-2/10) x 100 = -20%.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Paso 4: Calculamos </a:t>
            </a:r>
            <a:r>
              <a:rPr lang="es-CL" b="1" dirty="0">
                <a:solidFill>
                  <a:srgbClr val="3B95C4"/>
                </a:solidFill>
                <a:latin typeface="Rockwell" panose="02060603020205020403"/>
              </a:rPr>
              <a:t>la variación del precio de la hamburguesa y el precio promedio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</a:t>
            </a:r>
            <a:r>
              <a:rPr kumimoji="0" lang="es-CL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Variación de precio $2</a:t>
            </a:r>
            <a:r>
              <a:rPr lang="es-CL" dirty="0">
                <a:solidFill>
                  <a:prstClr val="black"/>
                </a:solidFill>
                <a:latin typeface="Rockwell" panose="02060603020205020403"/>
              </a:rPr>
              <a:t>.5-$1.5= $1.		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prstClr val="black"/>
                </a:solidFill>
                <a:latin typeface="Rockwell" panose="02060603020205020403"/>
              </a:rPr>
              <a:t>	Promedio: (2.5+1.5)/2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1" i="0" u="none" strike="noStrike" kern="1200" cap="none" spc="0" normalizeH="0" baseline="0" noProof="0" dirty="0">
              <a:ln>
                <a:noFill/>
              </a:ln>
              <a:solidFill>
                <a:srgbClr val="3B95C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Paso 5: Calculamos la variación porcentual del precio de la hamburguesa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Wingdings" pitchFamily="2" charset="2"/>
              </a:rPr>
              <a:t>	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𝛥</a:t>
            </a:r>
            <a:r>
              <a:rPr lang="es-CL" i="1" dirty="0">
                <a:solidFill>
                  <a:prstClr val="black"/>
                </a:solidFill>
                <a:latin typeface="Rockwell" panose="02060603020205020403"/>
              </a:rPr>
              <a:t>P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/</a:t>
            </a:r>
            <a:r>
              <a:rPr lang="es-CL" i="1" dirty="0">
                <a:solidFill>
                  <a:prstClr val="black"/>
                </a:solidFill>
                <a:latin typeface="Rockwell" panose="02060603020205020403"/>
              </a:rPr>
              <a:t>P</a:t>
            </a:r>
            <a:r>
              <a:rPr kumimoji="0" lang="es-CL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prom</a:t>
            </a:r>
            <a:r>
              <a:rPr kumimoji="0" lang="es-CL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= (1/2) x 100 = +50%.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Paso 6: Calculamos la elasticidad Cruzada de la Demanda: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 %𝛥</a:t>
            </a:r>
            <a:r>
              <a:rPr kumimoji="0" lang="es-CL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Q / %</a:t>
            </a: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𝛥</a:t>
            </a:r>
            <a:r>
              <a:rPr kumimoji="0" lang="es-CL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 </a:t>
            </a:r>
            <a:r>
              <a:rPr kumimoji="0" lang="es-CL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Wingdings" pitchFamily="2" charset="2"/>
              </a:rPr>
              <a:t> -20% / +50%= -</a:t>
            </a:r>
            <a:r>
              <a:rPr lang="es-CL" i="1" dirty="0">
                <a:solidFill>
                  <a:prstClr val="black"/>
                </a:solidFill>
                <a:latin typeface="Rockwell" panose="02060603020205020403"/>
                <a:sym typeface="Wingdings" pitchFamily="2" charset="2"/>
              </a:rPr>
              <a:t>0.4</a:t>
            </a:r>
            <a:endParaRPr kumimoji="0" lang="es-C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DD92EC7-FB11-DF43-8FFC-CD325BB0AA57}"/>
              </a:ext>
            </a:extLst>
          </p:cNvPr>
          <p:cNvSpPr txBox="1"/>
          <p:nvPr/>
        </p:nvSpPr>
        <p:spPr>
          <a:xfrm>
            <a:off x="282653" y="766008"/>
            <a:ext cx="415678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3600" dirty="0">
                <a:effectLst/>
                <a:latin typeface="AGaramond"/>
              </a:rPr>
              <a:t>Complementos.</a:t>
            </a:r>
            <a:endParaRPr lang="es-CL" sz="2400" dirty="0">
              <a:effectLst/>
              <a:latin typeface="AGaramond"/>
            </a:endParaRPr>
          </a:p>
          <a:p>
            <a:pPr algn="just"/>
            <a:endParaRPr lang="es-CL" sz="2400" dirty="0">
              <a:latin typeface="AGaramond"/>
            </a:endParaRPr>
          </a:p>
          <a:p>
            <a:pPr algn="just"/>
            <a:r>
              <a:rPr lang="es-CL" sz="2400" dirty="0">
                <a:effectLst/>
                <a:latin typeface="AGaramond"/>
              </a:rPr>
              <a:t>Suponga que el precio de la pizza es constante y que se compran 11 pizzas por hora. Entonces el precio de una bebida sube de $1.5 a $2.5 dólares. No hay ningún otro factor que influya en los planes de compra y la cantidad de pizzas compradas disminuye a </a:t>
            </a:r>
            <a:r>
              <a:rPr lang="es-CL" sz="2400" dirty="0">
                <a:latin typeface="AGaramond"/>
              </a:rPr>
              <a:t>9</a:t>
            </a:r>
            <a:r>
              <a:rPr lang="es-CL" sz="2400" dirty="0">
                <a:effectLst/>
                <a:latin typeface="AGaramond"/>
              </a:rPr>
              <a:t> por hora.</a:t>
            </a:r>
          </a:p>
        </p:txBody>
      </p:sp>
    </p:spTree>
    <p:extLst>
      <p:ext uri="{BB962C8B-B14F-4D97-AF65-F5344CB8AC3E}">
        <p14:creationId xmlns:p14="http://schemas.microsoft.com/office/powerpoint/2010/main" val="383748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Imagen 14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B1D38F-C18C-6143-BF6A-0D721942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105" y="5879088"/>
            <a:ext cx="2025150" cy="88869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7E8B2DE-883A-014D-8571-5615996FA86B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Economía para la Gestión II / AEEG02 / David Chacón Cisterna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68EF992-BC75-C645-AE45-025120844468}"/>
              </a:ext>
            </a:extLst>
          </p:cNvPr>
          <p:cNvSpPr txBox="1"/>
          <p:nvPr/>
        </p:nvSpPr>
        <p:spPr>
          <a:xfrm>
            <a:off x="5168901" y="1906034"/>
            <a:ext cx="61650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buClr>
                <a:srgbClr val="C00000"/>
              </a:buClr>
              <a:buFont typeface="Wingdings" pitchFamily="2" charset="2"/>
              <a:buChar char="§"/>
            </a:pPr>
            <a:r>
              <a:rPr lang="es-CL" sz="2400" dirty="0"/>
              <a:t>En este caso, se estudia la </a:t>
            </a:r>
            <a:r>
              <a:rPr lang="es-CL" sz="2400" dirty="0">
                <a:solidFill>
                  <a:schemeClr val="accent5"/>
                </a:solidFill>
              </a:rPr>
              <a:t>sensibilidad en las cantidades demandadas de un bien frente a las variaciones en los niveles de ingresos de los consumidores. </a:t>
            </a:r>
            <a:r>
              <a:rPr lang="es-CL" sz="2400" dirty="0"/>
              <a:t>Es decir, explica qué ocurre con la demanda en función de que el consumidor gane más o menos dinero.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E2D5C81-BED4-E446-95FB-E91C916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243021"/>
            <a:ext cx="3498979" cy="2456442"/>
          </a:xfrm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chemeClr val="tx1"/>
                </a:solidFill>
              </a:rPr>
              <a:t>Elasticidad Ingreso de la Demanda</a:t>
            </a:r>
          </a:p>
        </p:txBody>
      </p:sp>
      <p:pic>
        <p:nvPicPr>
          <p:cNvPr id="33" name="Imagen 32" descr="1.png">
            <a:extLst>
              <a:ext uri="{FF2B5EF4-FFF2-40B4-BE49-F238E27FC236}">
                <a16:creationId xmlns:a16="http://schemas.microsoft.com/office/drawing/2014/main" id="{F4035EF2-1B31-ED40-9666-E16BB8ECC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78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Imagen 14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B1D38F-C18C-6143-BF6A-0D721942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105" y="5879088"/>
            <a:ext cx="2025150" cy="88869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7E8B2DE-883A-014D-8571-5615996FA86B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Economía para la Gestión II / AEEG02 / David Chacón Cisterna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E2D5C81-BED4-E446-95FB-E91C9162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1931117"/>
            <a:ext cx="4213094" cy="2785348"/>
          </a:xfrm>
        </p:spPr>
        <p:txBody>
          <a:bodyPr>
            <a:normAutofit fontScale="90000"/>
          </a:bodyPr>
          <a:lstStyle/>
          <a:p>
            <a:pPr algn="l"/>
            <a:r>
              <a:rPr lang="es-CL" sz="4400" dirty="0">
                <a:solidFill>
                  <a:schemeClr val="tx1"/>
                </a:solidFill>
              </a:rPr>
              <a:t>¿Cómo calculamos la elasticidad ingreso de la demanda?</a:t>
            </a:r>
          </a:p>
        </p:txBody>
      </p:sp>
      <p:pic>
        <p:nvPicPr>
          <p:cNvPr id="33" name="Imagen 32" descr="1.png">
            <a:extLst>
              <a:ext uri="{FF2B5EF4-FFF2-40B4-BE49-F238E27FC236}">
                <a16:creationId xmlns:a16="http://schemas.microsoft.com/office/drawing/2014/main" id="{F4035EF2-1B31-ED40-9666-E16BB8ECC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84D6149-BC1E-D941-B9D5-CAB72340B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059589"/>
              </p:ext>
            </p:extLst>
          </p:nvPr>
        </p:nvGraphicFramePr>
        <p:xfrm>
          <a:off x="2321170" y="719667"/>
          <a:ext cx="9740655" cy="489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86169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Imagen 14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B1D38F-C18C-6143-BF6A-0D721942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105" y="5879088"/>
            <a:ext cx="2025150" cy="88869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7E8B2DE-883A-014D-8571-5615996FA86B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Economía para la Gestión II / AEEG02 / David Chacón Cisterna</a:t>
            </a:r>
          </a:p>
        </p:txBody>
      </p:sp>
      <p:pic>
        <p:nvPicPr>
          <p:cNvPr id="33" name="Imagen 32" descr="1.png">
            <a:extLst>
              <a:ext uri="{FF2B5EF4-FFF2-40B4-BE49-F238E27FC236}">
                <a16:creationId xmlns:a16="http://schemas.microsoft.com/office/drawing/2014/main" id="{F4035EF2-1B31-ED40-9666-E16BB8ECC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D216A49-22CA-DF41-968E-502184FABFC7}"/>
              </a:ext>
            </a:extLst>
          </p:cNvPr>
          <p:cNvSpPr txBox="1"/>
          <p:nvPr/>
        </p:nvSpPr>
        <p:spPr>
          <a:xfrm>
            <a:off x="4897038" y="192385"/>
            <a:ext cx="69953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Paso 1: Analizamos el caso.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Paso 2: Calculamos la variación de la cantidad demandada de pizza y la cantidad promedio: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Cantidad demandada 9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Wingdings" pitchFamily="2" charset="2"/>
              </a:rPr>
              <a:t> 11		Promedio: (9+11)/2  10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  <a:sym typeface="Wingdings" pitchFamily="2" charset="2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Wingdings" pitchFamily="2" charset="2"/>
              </a:rPr>
              <a:t>Paso 3: Calculamos la variación porcentual de la cantidad demandada: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Wingdings" pitchFamily="2" charset="2"/>
              </a:rPr>
              <a:t>	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𝛥</a:t>
            </a:r>
            <a:r>
              <a:rPr kumimoji="0" lang="es-C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Q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/</a:t>
            </a:r>
            <a:r>
              <a:rPr kumimoji="0" lang="es-C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Q</a:t>
            </a:r>
            <a:r>
              <a:rPr kumimoji="0" lang="es-CL" sz="1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prom</a:t>
            </a:r>
            <a:r>
              <a:rPr kumimoji="0" lang="es-C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= (+2/10) x 100 = +20%.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Paso 4: Calculamos la variación del ingreso y el ingreso promedio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Variación del ingreso $1025-$975= +$50.		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Promedio: ($975+$1.025)/2 = $1000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srgbClr val="3B95C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Paso 5: Calculamos la variación porcentual del ingreso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Wingdings" pitchFamily="2" charset="2"/>
              </a:rPr>
              <a:t>	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𝛥</a:t>
            </a:r>
            <a:r>
              <a:rPr lang="es-CL" i="1" dirty="0">
                <a:solidFill>
                  <a:prstClr val="black"/>
                </a:solidFill>
                <a:latin typeface="Rockwell" panose="02060603020205020403"/>
              </a:rPr>
              <a:t>I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/</a:t>
            </a:r>
            <a:r>
              <a:rPr lang="es-CL" i="1" dirty="0">
                <a:solidFill>
                  <a:prstClr val="black"/>
                </a:solidFill>
                <a:latin typeface="Rockwell" panose="02060603020205020403"/>
              </a:rPr>
              <a:t>I</a:t>
            </a:r>
            <a:r>
              <a:rPr kumimoji="0" lang="es-CL" sz="1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prom</a:t>
            </a:r>
            <a:r>
              <a:rPr kumimoji="0" lang="es-C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= (+50/$1000) x 100 = +5%.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Paso 6: Calculamos la elasticidad ingreso de la Demanda: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 %𝛥</a:t>
            </a:r>
            <a:r>
              <a:rPr kumimoji="0" lang="es-C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Q / %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𝛥</a:t>
            </a:r>
            <a:r>
              <a:rPr lang="es-CL" i="1" dirty="0">
                <a:solidFill>
                  <a:prstClr val="black"/>
                </a:solidFill>
                <a:latin typeface="Rockwell" panose="02060603020205020403"/>
              </a:rPr>
              <a:t>I</a:t>
            </a:r>
            <a:r>
              <a:rPr kumimoji="0" lang="es-C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s-C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sym typeface="Wingdings" pitchFamily="2" charset="2"/>
              </a:rPr>
              <a:t> +20% / +5%= 4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DD92EC7-FB11-DF43-8FFC-CD325BB0AA57}"/>
              </a:ext>
            </a:extLst>
          </p:cNvPr>
          <p:cNvSpPr txBox="1"/>
          <p:nvPr/>
        </p:nvSpPr>
        <p:spPr>
          <a:xfrm>
            <a:off x="282653" y="766008"/>
            <a:ext cx="415678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aramond"/>
              <a:ea typeface="+mn-ea"/>
              <a:cs typeface="+mn-cs"/>
            </a:endParaRPr>
          </a:p>
          <a:p>
            <a:pPr algn="just"/>
            <a:r>
              <a:rPr lang="es-CL" sz="2400" dirty="0">
                <a:latin typeface="Calibri" panose="020F0502020204030204" pitchFamily="34" charset="0"/>
                <a:cs typeface="Calibri" panose="020F0502020204030204" pitchFamily="34" charset="0"/>
              </a:rPr>
              <a:t>Suponga que el precio de la pizza es constante y que se compran 9 pizzas por hora. Entonces, el ingreso sube de 975 a 1025 dólares por semana. No se modifica ningún otro factor que influya en los planes de compra y la cantidad de pizzas vendidas aumenta a 11 por hora. </a:t>
            </a:r>
          </a:p>
        </p:txBody>
      </p:sp>
    </p:spTree>
    <p:extLst>
      <p:ext uri="{BB962C8B-B14F-4D97-AF65-F5344CB8AC3E}">
        <p14:creationId xmlns:p14="http://schemas.microsoft.com/office/powerpoint/2010/main" val="375835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86153-CDDC-B146-8D21-20AB383D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¿Y en otros casos?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126CD-0F64-394E-BD67-EF935D233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CL" sz="2800" dirty="0">
                <a:solidFill>
                  <a:schemeClr val="accent5"/>
                </a:solidFill>
              </a:rPr>
              <a:t>Demanda inelástica al ingreso: </a:t>
            </a:r>
            <a:r>
              <a:rPr lang="es-CL" sz="2800" dirty="0"/>
              <a:t>Si la elasticidad ingreso de la demanda es positiva, pero menor que 1, la demanda es inelástica al ingreso. </a:t>
            </a:r>
          </a:p>
          <a:p>
            <a:pPr algn="just"/>
            <a:r>
              <a:rPr lang="es-CL" sz="2800" dirty="0"/>
              <a:t>El aumento porcentual en la cantidad demandada es positivo, pero menor que el aumento porcentual del ingreso. </a:t>
            </a:r>
          </a:p>
          <a:p>
            <a:pPr algn="just"/>
            <a:r>
              <a:rPr lang="es-CL" sz="2800" dirty="0"/>
              <a:t>Cuando la demanda de un bien es inelástica al ingreso, conforme</a:t>
            </a:r>
            <a:br>
              <a:rPr lang="es-CL" sz="2800" dirty="0"/>
            </a:br>
            <a:r>
              <a:rPr lang="es-CL" sz="2800" dirty="0"/>
              <a:t>el ingreso aumenta, el porcentaje del ingreso que se gasta en ese bien disminuye. </a:t>
            </a:r>
          </a:p>
          <a:p>
            <a:pPr algn="just"/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2128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F68D903-F26B-46F9-911C-92FEC6A69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E6E148-E023-4954-86E3-30141DFB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D3F982F-CC17-4661-8EAF-7BC5E6735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90D37B37-763F-44D7-AEBC-44893638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7E4608D-34B6-48E2-8243-67D04B36F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40C4AC8-50E7-49B1-8864-2CE866701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B74515D-097E-4D6D-9614-3EE42477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01B715E-8AF8-4069-AFF6-C4731F0C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E01D11-2228-4016-AD29-65D1C6DB2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1459FE25-5A43-4BCE-B99B-4F40DE8A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3B23074C-316F-47BD-8C6B-EC2FF4952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8080108-D92A-4D64-AFA7-DCCBAF669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CDA9133-E392-4602-8F72-342B0F2B1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41574FAC-64B1-48BF-9962-5F1D6F293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3C0763C8-12E2-42A2-96FE-5731CDF29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FA456C9D-7219-467B-B2AD-D5789A7D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284864-DE74-4A45-AD93-F6303504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2ECA1844-43F9-45F6-B52D-4854DBC48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9ECEA64-1836-4323-A0A3-D4F829112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950F914B-7F44-4D5A-97BB-4BE453F4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3EFB651-6736-424B-995D-48C4B0E55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B4E014-64CE-4D11-A129-94A1893FA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BDC1C1-8061-451F-8181-9F0402645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C35F105D-10BD-4664-8966-82DC76172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C9E557E-56E2-4C47-BB57-B5D2A4FB3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D320594-84BE-9D4B-96EB-2CE6C6B9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2075504"/>
            <a:ext cx="8679915" cy="1748729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/>
              <a:t>El </a:t>
            </a:r>
            <a:r>
              <a:rPr lang="en-US" sz="5400" dirty="0" err="1"/>
              <a:t>Rol</a:t>
            </a:r>
            <a:r>
              <a:rPr lang="en-US" sz="5400" dirty="0"/>
              <a:t> del Estado </a:t>
            </a:r>
            <a:r>
              <a:rPr lang="en-US" sz="5400" dirty="0" err="1"/>
              <a:t>en</a:t>
            </a:r>
            <a:r>
              <a:rPr lang="en-US" sz="5400" dirty="0"/>
              <a:t> la </a:t>
            </a:r>
            <a:br>
              <a:rPr lang="en-US" sz="5400" dirty="0"/>
            </a:br>
            <a:r>
              <a:rPr lang="en-US" sz="5400" dirty="0" err="1"/>
              <a:t>Oferta</a:t>
            </a:r>
            <a:r>
              <a:rPr lang="en-US" sz="5400" dirty="0"/>
              <a:t> y </a:t>
            </a:r>
            <a:r>
              <a:rPr lang="en-US" sz="5400" dirty="0" err="1"/>
              <a:t>Demanda</a:t>
            </a:r>
            <a:endParaRPr lang="en-US" sz="5400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EA5A8052-DBC3-F149-85DD-FC87842D4260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Economía para la Gestión II / AEEG02 / David Chacón Cisterna</a:t>
            </a:r>
          </a:p>
        </p:txBody>
      </p:sp>
      <p:pic>
        <p:nvPicPr>
          <p:cNvPr id="61" name="Imagen 60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DF0CFDB-939F-5546-B1D1-C1B0D19D5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475" y="5879088"/>
            <a:ext cx="2025150" cy="888696"/>
          </a:xfrm>
          <a:prstGeom prst="rect">
            <a:avLst/>
          </a:prstGeom>
        </p:spPr>
      </p:pic>
      <p:pic>
        <p:nvPicPr>
          <p:cNvPr id="62" name="Imagen 61" descr="1.png">
            <a:extLst>
              <a:ext uri="{FF2B5EF4-FFF2-40B4-BE49-F238E27FC236}">
                <a16:creationId xmlns:a16="http://schemas.microsoft.com/office/drawing/2014/main" id="{C5407F16-F242-7644-867E-4CA86DBE9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1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86153-CDDC-B146-8D21-20AB383D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¿Y en otros casos?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126CD-0F64-394E-BD67-EF935D233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400" dirty="0">
                <a:solidFill>
                  <a:schemeClr val="accent5"/>
                </a:solidFill>
              </a:rPr>
              <a:t>Bienes inferiores: </a:t>
            </a:r>
            <a:r>
              <a:rPr lang="es-CL" sz="2400" dirty="0"/>
              <a:t>Si la elasticidad ingreso de la demanda es negativa, el bien es un bien </a:t>
            </a:r>
            <a:r>
              <a:rPr lang="es-CL" sz="2400" i="1" dirty="0">
                <a:solidFill>
                  <a:schemeClr val="accent5"/>
                </a:solidFill>
              </a:rPr>
              <a:t>inferior</a:t>
            </a:r>
            <a:r>
              <a:rPr lang="es-CL" sz="2400" dirty="0"/>
              <a:t>. </a:t>
            </a:r>
          </a:p>
          <a:p>
            <a:pPr algn="just"/>
            <a:r>
              <a:rPr lang="es-CL" sz="2400" dirty="0"/>
              <a:t>La cantidad demandada de un bien inferior y el monto que se gasta en él </a:t>
            </a:r>
            <a:r>
              <a:rPr lang="es-CL" sz="2400" i="1" dirty="0"/>
              <a:t>disminuyen </a:t>
            </a:r>
            <a:r>
              <a:rPr lang="es-CL" sz="2400" dirty="0"/>
              <a:t>cuando el ingreso aumenta.</a:t>
            </a:r>
          </a:p>
          <a:p>
            <a:pPr algn="just"/>
            <a:r>
              <a:rPr lang="es-CL" sz="2400" dirty="0"/>
              <a:t>Son los consumidores con menores ingresos los que mayormente compran estos bienes. </a:t>
            </a:r>
          </a:p>
          <a:p>
            <a:pPr algn="just"/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889589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F68D903-F26B-46F9-911C-92FEC6A69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E6E148-E023-4954-86E3-30141DFB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D3F982F-CC17-4661-8EAF-7BC5E6735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90D37B37-763F-44D7-AEBC-44893638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7E4608D-34B6-48E2-8243-67D04B36F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40C4AC8-50E7-49B1-8864-2CE866701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B74515D-097E-4D6D-9614-3EE42477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01B715E-8AF8-4069-AFF6-C4731F0C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E01D11-2228-4016-AD29-65D1C6DB2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1459FE25-5A43-4BCE-B99B-4F40DE8A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3B23074C-316F-47BD-8C6B-EC2FF4952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8080108-D92A-4D64-AFA7-DCCBAF669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CDA9133-E392-4602-8F72-342B0F2B1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41574FAC-64B1-48BF-9962-5F1D6F293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3C0763C8-12E2-42A2-96FE-5731CDF29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FA456C9D-7219-467B-B2AD-D5789A7D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284864-DE74-4A45-AD93-F6303504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2ECA1844-43F9-45F6-B52D-4854DBC48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9ECEA64-1836-4323-A0A3-D4F829112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950F914B-7F44-4D5A-97BB-4BE453F4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3EFB651-6736-424B-995D-48C4B0E55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B4E014-64CE-4D11-A129-94A1893FA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BDC1C1-8061-451F-8181-9F0402645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C35F105D-10BD-4664-8966-82DC76172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C9E557E-56E2-4C47-BB57-B5D2A4FB3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D320594-84BE-9D4B-96EB-2CE6C6B9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2075504"/>
            <a:ext cx="8679915" cy="1748729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 err="1"/>
              <a:t>Excedentes</a:t>
            </a:r>
            <a:r>
              <a:rPr lang="en-US" sz="5400" dirty="0"/>
              <a:t> y </a:t>
            </a:r>
            <a:r>
              <a:rPr lang="en-US" sz="5400" dirty="0" err="1"/>
              <a:t>Bienestar</a:t>
            </a:r>
            <a:endParaRPr lang="en-US" sz="5400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EA5A8052-DBC3-F149-85DD-FC87842D4260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E0E0E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Economía para la Gestión II / AEEG02 / David Chacón Cisterna</a:t>
            </a:r>
          </a:p>
        </p:txBody>
      </p:sp>
      <p:pic>
        <p:nvPicPr>
          <p:cNvPr id="61" name="Imagen 60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DF0CFDB-939F-5546-B1D1-C1B0D19D5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475" y="5879088"/>
            <a:ext cx="2025150" cy="888696"/>
          </a:xfrm>
          <a:prstGeom prst="rect">
            <a:avLst/>
          </a:prstGeom>
        </p:spPr>
      </p:pic>
      <p:pic>
        <p:nvPicPr>
          <p:cNvPr id="62" name="Imagen 61" descr="1.png">
            <a:extLst>
              <a:ext uri="{FF2B5EF4-FFF2-40B4-BE49-F238E27FC236}">
                <a16:creationId xmlns:a16="http://schemas.microsoft.com/office/drawing/2014/main" id="{C5407F16-F242-7644-867E-4CA86DBE9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4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86153-CDDC-B146-8D21-20AB383D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Excedente del Consumidor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126CD-0F64-394E-BD67-EF935D233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388810"/>
            <a:ext cx="6281873" cy="1546739"/>
          </a:xfrm>
        </p:spPr>
        <p:txBody>
          <a:bodyPr>
            <a:normAutofit fontScale="92500" lnSpcReduction="10000"/>
          </a:bodyPr>
          <a:lstStyle/>
          <a:p>
            <a:r>
              <a:rPr lang="es-CL" sz="2400" dirty="0">
                <a:solidFill>
                  <a:schemeClr val="accent5"/>
                </a:solidFill>
              </a:rPr>
              <a:t>Excedente del consumidor </a:t>
            </a:r>
            <a:r>
              <a:rPr lang="es-CL" sz="2400" dirty="0"/>
              <a:t>es el valor (o beneficio marginal) de un bien, menos el precio que se pagó por él, sobre el total de la cantidad adquirida. </a:t>
            </a:r>
            <a:endParaRPr lang="es-CL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A9A40A0-51D1-5140-ACF4-0C9CBD6D7E98}"/>
              </a:ext>
            </a:extLst>
          </p:cNvPr>
          <p:cNvSpPr txBox="1"/>
          <p:nvPr/>
        </p:nvSpPr>
        <p:spPr>
          <a:xfrm>
            <a:off x="1825237" y="1735494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>
                <a:solidFill>
                  <a:schemeClr val="bg1"/>
                </a:solidFill>
              </a:rPr>
              <a:t>CONCEPTO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200E36-BE53-2E42-BCF5-7FE2CA9FF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4" y="2245284"/>
            <a:ext cx="12150413" cy="422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91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86153-CDDC-B146-8D21-20AB383D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Excedente del Productor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1126CD-0F64-394E-BD67-EF935D233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388810"/>
            <a:ext cx="6451512" cy="1546739"/>
          </a:xfrm>
        </p:spPr>
        <p:txBody>
          <a:bodyPr>
            <a:normAutofit fontScale="92500" lnSpcReduction="10000"/>
          </a:bodyPr>
          <a:lstStyle/>
          <a:p>
            <a:r>
              <a:rPr lang="es-CL" sz="2400" dirty="0">
                <a:solidFill>
                  <a:schemeClr val="accent5"/>
                </a:solidFill>
              </a:rPr>
              <a:t>Excedente del productor </a:t>
            </a:r>
            <a:r>
              <a:rPr lang="es-CL" sz="2400" dirty="0"/>
              <a:t>es el precio que se recibe por un bien, menos su precio mínimo de oferta (o costo marginal) sobre el total de la cantidad vendida.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A9A40A0-51D1-5140-ACF4-0C9CBD6D7E98}"/>
              </a:ext>
            </a:extLst>
          </p:cNvPr>
          <p:cNvSpPr txBox="1"/>
          <p:nvPr/>
        </p:nvSpPr>
        <p:spPr>
          <a:xfrm>
            <a:off x="1825237" y="1735494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>
                <a:solidFill>
                  <a:schemeClr val="bg1"/>
                </a:solidFill>
              </a:rPr>
              <a:t>CONCEPTO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63DC36-6A10-0D4B-AD92-2C7320178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5549"/>
            <a:ext cx="12192000" cy="49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27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665FC-CAEB-8A4A-8967-74B97D2E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Excedentes y Bienestar Social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41C97-993D-3640-9C1B-4C3F9E66E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657" y="-1503"/>
            <a:ext cx="4131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65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460635-C69D-A349-BFE3-9AC1475B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s-CL" sz="4400" dirty="0">
                <a:solidFill>
                  <a:schemeClr val="tx1"/>
                </a:solidFill>
              </a:rPr>
              <a:t>Bibliografía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AAE67F-BEA9-8043-BAEC-56B07D143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/>
              <a:t>Parkin</a:t>
            </a:r>
            <a:r>
              <a:rPr lang="es-CL" dirty="0"/>
              <a:t>, Michael (2006). </a:t>
            </a:r>
            <a:br>
              <a:rPr lang="es-CL" dirty="0"/>
            </a:br>
            <a:r>
              <a:rPr lang="es-CL" dirty="0"/>
              <a:t>	</a:t>
            </a:r>
            <a:r>
              <a:rPr lang="es-CL" i="1" dirty="0"/>
              <a:t>Microeconomía : versión para América Latina. 	</a:t>
            </a:r>
            <a:r>
              <a:rPr lang="es-CL" dirty="0"/>
              <a:t>Pearson </a:t>
            </a:r>
            <a:r>
              <a:rPr lang="es-CL" dirty="0" err="1"/>
              <a:t>Education</a:t>
            </a:r>
            <a:r>
              <a:rPr lang="es-CL" dirty="0"/>
              <a:t>.</a:t>
            </a:r>
          </a:p>
          <a:p>
            <a:endParaRPr lang="es-CL" b="1" dirty="0"/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2988326-F1C3-6642-8123-3682862C8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90E6E745-B16D-454F-A59B-513B94524436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Economía para la Gestión II / AEEG02 / David Chacón Cisterna</a:t>
            </a:r>
          </a:p>
        </p:txBody>
      </p:sp>
      <p:pic>
        <p:nvPicPr>
          <p:cNvPr id="36" name="Imagen 35" descr="1.png">
            <a:extLst>
              <a:ext uri="{FF2B5EF4-FFF2-40B4-BE49-F238E27FC236}">
                <a16:creationId xmlns:a16="http://schemas.microsoft.com/office/drawing/2014/main" id="{2784F2A7-A91D-C745-BEE9-6B27F16F3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2" y="6195340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3AF5A-0FF9-9B45-BB6B-C5486A54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Intervenciones del Estado en el libre juego de Oferta y Demanda.</a:t>
            </a:r>
          </a:p>
        </p:txBody>
      </p:sp>
      <p:pic>
        <p:nvPicPr>
          <p:cNvPr id="4" name="Imagen 3" descr="Logo.png">
            <a:extLst>
              <a:ext uri="{FF2B5EF4-FFF2-40B4-BE49-F238E27FC236}">
                <a16:creationId xmlns:a16="http://schemas.microsoft.com/office/drawing/2014/main" id="{D2E50BF9-1E5A-4340-94A1-89974D618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" y="6175104"/>
            <a:ext cx="1638966" cy="442406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54BF198-E54E-E047-AA79-20870BEAA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475" y="5879088"/>
            <a:ext cx="2025150" cy="88869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B8630F-3598-1948-B576-FF0922195DDB}"/>
              </a:ext>
            </a:extLst>
          </p:cNvPr>
          <p:cNvSpPr txBox="1"/>
          <p:nvPr/>
        </p:nvSpPr>
        <p:spPr>
          <a:xfrm>
            <a:off x="5207369" y="1443841"/>
            <a:ext cx="64810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b="1" dirty="0">
                <a:solidFill>
                  <a:schemeClr val="accent5"/>
                </a:solidFill>
              </a:rPr>
              <a:t>Regulación/Fijación de precios:</a:t>
            </a:r>
          </a:p>
          <a:p>
            <a:pPr marL="742950" lvl="1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dirty="0"/>
              <a:t>Precios máximos</a:t>
            </a:r>
          </a:p>
          <a:p>
            <a:pPr marL="742950" lvl="1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dirty="0"/>
              <a:t>Precios mínimos</a:t>
            </a:r>
          </a:p>
          <a:p>
            <a:pPr marL="742950" lvl="1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dirty="0"/>
              <a:t>Bandas de precio</a:t>
            </a:r>
          </a:p>
          <a:p>
            <a:pPr marL="742950" lvl="1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dirty="0"/>
              <a:t>Monopolio</a:t>
            </a:r>
          </a:p>
          <a:p>
            <a:pPr marL="742950" lvl="1" indent="-285750" algn="just">
              <a:buClr>
                <a:srgbClr val="C00000"/>
              </a:buClr>
              <a:buFont typeface="Wingdings" pitchFamily="2" charset="2"/>
              <a:buChar char="§"/>
            </a:pPr>
            <a:endParaRPr lang="es-ES" sz="2800" dirty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b="1" dirty="0">
                <a:solidFill>
                  <a:schemeClr val="accent5"/>
                </a:solidFill>
              </a:rPr>
              <a:t>Impuestos a la demanda y oferta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b="1" dirty="0">
                <a:solidFill>
                  <a:schemeClr val="accent5"/>
                </a:solidFill>
              </a:rPr>
              <a:t>Subsidios a la demanda y oferta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b="1" dirty="0">
                <a:solidFill>
                  <a:schemeClr val="accent5"/>
                </a:solidFill>
              </a:rPr>
              <a:t>Aranceles a las importaciones.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55220C-3DAB-6E4C-A89E-DEFEB2A89725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Economía para la Gestión II / AEEG02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217834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3AF5A-0FF9-9B45-BB6B-C5486A54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Bandas de Precios.</a:t>
            </a:r>
          </a:p>
        </p:txBody>
      </p:sp>
      <p:pic>
        <p:nvPicPr>
          <p:cNvPr id="4" name="Imagen 3" descr="Logo.png">
            <a:extLst>
              <a:ext uri="{FF2B5EF4-FFF2-40B4-BE49-F238E27FC236}">
                <a16:creationId xmlns:a16="http://schemas.microsoft.com/office/drawing/2014/main" id="{D2E50BF9-1E5A-4340-94A1-89974D618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" y="6175104"/>
            <a:ext cx="1638966" cy="442406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54BF198-E54E-E047-AA79-20870BEAA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475" y="5879088"/>
            <a:ext cx="2025150" cy="88869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55220C-3DAB-6E4C-A89E-DEFEB2A89725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Economía para la Gestión II / AEEG02 / David Chacón Cisterna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6F9D28-80BD-D348-B09F-D9A964C54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919" y="1148910"/>
            <a:ext cx="5987498" cy="452464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D1541AA-B2CB-0C4C-A061-C5993B2504A6}"/>
              </a:ext>
            </a:extLst>
          </p:cNvPr>
          <p:cNvSpPr txBox="1"/>
          <p:nvPr/>
        </p:nvSpPr>
        <p:spPr>
          <a:xfrm>
            <a:off x="457583" y="5211888"/>
            <a:ext cx="4394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Se establecen rangos máximos y mínimos, donde el equilibrio de precio puede fluctuar “libremente”.</a:t>
            </a:r>
          </a:p>
        </p:txBody>
      </p:sp>
    </p:spTree>
    <p:extLst>
      <p:ext uri="{BB962C8B-B14F-4D97-AF65-F5344CB8AC3E}">
        <p14:creationId xmlns:p14="http://schemas.microsoft.com/office/powerpoint/2010/main" val="56983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3AF5A-0FF9-9B45-BB6B-C5486A54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Impuestos Directos e Indirectos</a:t>
            </a:r>
          </a:p>
        </p:txBody>
      </p:sp>
      <p:pic>
        <p:nvPicPr>
          <p:cNvPr id="4" name="Imagen 3" descr="Logo.png">
            <a:extLst>
              <a:ext uri="{FF2B5EF4-FFF2-40B4-BE49-F238E27FC236}">
                <a16:creationId xmlns:a16="http://schemas.microsoft.com/office/drawing/2014/main" id="{D2E50BF9-1E5A-4340-94A1-89974D618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" y="6175104"/>
            <a:ext cx="1638966" cy="442406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54BF198-E54E-E047-AA79-20870BEAA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475" y="5879088"/>
            <a:ext cx="2025150" cy="88869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55220C-3DAB-6E4C-A89E-DEFEB2A89725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Economía para la Gestión II / AEEG02 / David Chacón Cisterna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1541AA-B2CB-0C4C-A061-C5993B2504A6}"/>
              </a:ext>
            </a:extLst>
          </p:cNvPr>
          <p:cNvSpPr txBox="1"/>
          <p:nvPr/>
        </p:nvSpPr>
        <p:spPr>
          <a:xfrm>
            <a:off x="4924699" y="1427904"/>
            <a:ext cx="67040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CL" sz="2800" dirty="0"/>
              <a:t>Los impuestos directos, afectan directamente a las empresas o a las personas naturales.</a:t>
            </a:r>
            <a:r>
              <a:rPr lang="es-CL" sz="2800" dirty="0">
                <a:solidFill>
                  <a:schemeClr val="accent5"/>
                </a:solidFill>
              </a:rPr>
              <a:t> (</a:t>
            </a:r>
            <a:r>
              <a:rPr lang="es-CL" sz="2800" dirty="0" err="1">
                <a:solidFill>
                  <a:schemeClr val="accent5"/>
                </a:solidFill>
              </a:rPr>
              <a:t>p.e</a:t>
            </a:r>
            <a:r>
              <a:rPr lang="es-CL" sz="2800" dirty="0">
                <a:solidFill>
                  <a:schemeClr val="accent5"/>
                </a:solidFill>
              </a:rPr>
              <a:t>. Impuesto a la Renta).</a:t>
            </a: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§"/>
            </a:pPr>
            <a:endParaRPr lang="es-CL" sz="2800" dirty="0">
              <a:solidFill>
                <a:schemeClr val="accent5"/>
              </a:solidFill>
            </a:endParaRPr>
          </a:p>
          <a:p>
            <a:pPr marL="457200" indent="-45720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CL" sz="2800" dirty="0"/>
              <a:t>Los impuestos indirectos, son los que afectan a las transacciones. </a:t>
            </a:r>
            <a:r>
              <a:rPr lang="es-CL" sz="2800" dirty="0">
                <a:solidFill>
                  <a:schemeClr val="accent5"/>
                </a:solidFill>
              </a:rPr>
              <a:t>(</a:t>
            </a:r>
            <a:r>
              <a:rPr lang="es-CL" sz="2800" dirty="0" err="1">
                <a:solidFill>
                  <a:schemeClr val="accent5"/>
                </a:solidFill>
              </a:rPr>
              <a:t>p.e</a:t>
            </a:r>
            <a:r>
              <a:rPr lang="es-CL" sz="2800" dirty="0">
                <a:solidFill>
                  <a:schemeClr val="accent5"/>
                </a:solidFill>
              </a:rPr>
              <a:t>. IVA, específicos).</a:t>
            </a:r>
          </a:p>
        </p:txBody>
      </p:sp>
    </p:spTree>
    <p:extLst>
      <p:ext uri="{BB962C8B-B14F-4D97-AF65-F5344CB8AC3E}">
        <p14:creationId xmlns:p14="http://schemas.microsoft.com/office/powerpoint/2010/main" val="405427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3AF5A-0FF9-9B45-BB6B-C5486A54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Impuesto a la producción de un bien.</a:t>
            </a:r>
            <a:br>
              <a:rPr lang="es-CL" sz="3600" dirty="0"/>
            </a:br>
            <a:r>
              <a:rPr lang="es-CL" sz="3100" dirty="0"/>
              <a:t>(Impuesto a la oferta)</a:t>
            </a:r>
            <a:endParaRPr lang="es-CL" sz="3600" dirty="0"/>
          </a:p>
        </p:txBody>
      </p:sp>
      <p:pic>
        <p:nvPicPr>
          <p:cNvPr id="4" name="Imagen 3" descr="Logo.png">
            <a:extLst>
              <a:ext uri="{FF2B5EF4-FFF2-40B4-BE49-F238E27FC236}">
                <a16:creationId xmlns:a16="http://schemas.microsoft.com/office/drawing/2014/main" id="{D2E50BF9-1E5A-4340-94A1-89974D618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" y="6175104"/>
            <a:ext cx="1638966" cy="442406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54BF198-E54E-E047-AA79-20870BEAA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475" y="5879088"/>
            <a:ext cx="2025150" cy="88869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55220C-3DAB-6E4C-A89E-DEFEB2A89725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Economía para la Gestión II / AEEG02 / David Chacón Cisterna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EC9B038-997C-6945-AEA8-016A11715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951" y="485453"/>
            <a:ext cx="5006882" cy="53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4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3AF5A-0FF9-9B45-BB6B-C5486A54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/>
              <a:t>Impuesto al consumo de un bien.</a:t>
            </a:r>
            <a:br>
              <a:rPr lang="es-CL" sz="3600" dirty="0"/>
            </a:br>
            <a:r>
              <a:rPr lang="es-CL" sz="3100" dirty="0"/>
              <a:t>(Impuesto a la demanda)</a:t>
            </a:r>
            <a:endParaRPr lang="es-CL" sz="3600" dirty="0"/>
          </a:p>
        </p:txBody>
      </p:sp>
      <p:pic>
        <p:nvPicPr>
          <p:cNvPr id="4" name="Imagen 3" descr="Logo.png">
            <a:extLst>
              <a:ext uri="{FF2B5EF4-FFF2-40B4-BE49-F238E27FC236}">
                <a16:creationId xmlns:a16="http://schemas.microsoft.com/office/drawing/2014/main" id="{D2E50BF9-1E5A-4340-94A1-89974D618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" y="6175104"/>
            <a:ext cx="1638966" cy="442406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54BF198-E54E-E047-AA79-20870BEAA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475" y="5879088"/>
            <a:ext cx="2025150" cy="88869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55220C-3DAB-6E4C-A89E-DEFEB2A89725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Economía para la Gestión II / AEEG02 / David Chacón Cisterna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39FA35-B3E6-FE4F-B9BF-3762E4EBC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365" y="1212574"/>
            <a:ext cx="5420053" cy="44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2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3AF5A-0FF9-9B45-BB6B-C5486A54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Subsidio</a:t>
            </a:r>
          </a:p>
        </p:txBody>
      </p:sp>
      <p:pic>
        <p:nvPicPr>
          <p:cNvPr id="4" name="Imagen 3" descr="Logo.png">
            <a:extLst>
              <a:ext uri="{FF2B5EF4-FFF2-40B4-BE49-F238E27FC236}">
                <a16:creationId xmlns:a16="http://schemas.microsoft.com/office/drawing/2014/main" id="{D2E50BF9-1E5A-4340-94A1-89974D618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" y="6175104"/>
            <a:ext cx="1638966" cy="442406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454BF198-E54E-E047-AA79-20870BEAA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475" y="5879088"/>
            <a:ext cx="2025150" cy="88869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55220C-3DAB-6E4C-A89E-DEFEB2A89725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Economía para la Gestión II / AEEG02 / David Chacón Cisterna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D881F1-1054-4D4A-9B50-8584558BBDCC}"/>
              </a:ext>
            </a:extLst>
          </p:cNvPr>
          <p:cNvSpPr txBox="1"/>
          <p:nvPr/>
        </p:nvSpPr>
        <p:spPr>
          <a:xfrm>
            <a:off x="5148470" y="2429545"/>
            <a:ext cx="65001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b="1" dirty="0">
                <a:solidFill>
                  <a:schemeClr val="accent5"/>
                </a:solidFill>
              </a:rPr>
              <a:t>Es la diferencia que paga un Estado por un producto colocado en el mercado por debajo de su precio regular.</a:t>
            </a:r>
          </a:p>
        </p:txBody>
      </p:sp>
    </p:spTree>
    <p:extLst>
      <p:ext uri="{BB962C8B-B14F-4D97-AF65-F5344CB8AC3E}">
        <p14:creationId xmlns:p14="http://schemas.microsoft.com/office/powerpoint/2010/main" val="261316638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1548</TotalTime>
  <Words>2844</Words>
  <Application>Microsoft Macintosh PowerPoint</Application>
  <PresentationFormat>Panorámica</PresentationFormat>
  <Paragraphs>266</Paragraphs>
  <Slides>35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AGaramond</vt:lpstr>
      <vt:lpstr>Arial</vt:lpstr>
      <vt:lpstr>Calibri</vt:lpstr>
      <vt:lpstr>Calibri Light</vt:lpstr>
      <vt:lpstr>Rockwell</vt:lpstr>
      <vt:lpstr>Wingdings</vt:lpstr>
      <vt:lpstr>Atlas</vt:lpstr>
      <vt:lpstr>Economía para la Gestión II: AEEG02</vt:lpstr>
      <vt:lpstr>Economía para la Gestión II</vt:lpstr>
      <vt:lpstr>El Rol del Estado en la  Oferta y Demanda</vt:lpstr>
      <vt:lpstr>Intervenciones del Estado en el libre juego de Oferta y Demanda.</vt:lpstr>
      <vt:lpstr>Bandas de Precios.</vt:lpstr>
      <vt:lpstr>Impuestos Directos e Indirectos</vt:lpstr>
      <vt:lpstr>Impuesto a la producción de un bien. (Impuesto a la oferta)</vt:lpstr>
      <vt:lpstr>Impuesto al consumo de un bien. (Impuesto a la demanda)</vt:lpstr>
      <vt:lpstr>Subsidio</vt:lpstr>
      <vt:lpstr>Subsidio</vt:lpstr>
      <vt:lpstr>Subsidio a la Producción (Oferta)</vt:lpstr>
      <vt:lpstr>Subsidio a los consumidores (Demanda)</vt:lpstr>
      <vt:lpstr>Elasticidad de la demanda</vt:lpstr>
      <vt:lpstr>Elasticidad de la Demanda</vt:lpstr>
      <vt:lpstr>Elasticidad Precio de la Demanda</vt:lpstr>
      <vt:lpstr>Comparemos…</vt:lpstr>
      <vt:lpstr>¿Cómo calculamos la elasticidad precio de la demanda?</vt:lpstr>
      <vt:lpstr>Presentación de PowerPoint</vt:lpstr>
      <vt:lpstr>Presentación de PowerPoint</vt:lpstr>
      <vt:lpstr>¿Qué tan inelástica puede ser la demanda?</vt:lpstr>
      <vt:lpstr>Elasticidad Cruzada de la Demanda</vt:lpstr>
      <vt:lpstr>Comparemos…</vt:lpstr>
      <vt:lpstr>¿Cómo calculamos la elasticidad cruzada de la demanda?</vt:lpstr>
      <vt:lpstr>Presentación de PowerPoint</vt:lpstr>
      <vt:lpstr>Presentación de PowerPoint</vt:lpstr>
      <vt:lpstr>Elasticidad Ingreso de la Demanda</vt:lpstr>
      <vt:lpstr>¿Cómo calculamos la elasticidad ingreso de la demanda?</vt:lpstr>
      <vt:lpstr>Presentación de PowerPoint</vt:lpstr>
      <vt:lpstr>¿Y en otros casos?</vt:lpstr>
      <vt:lpstr>¿Y en otros casos?</vt:lpstr>
      <vt:lpstr>Excedentes y Bienestar</vt:lpstr>
      <vt:lpstr>Excedente del Consumidor</vt:lpstr>
      <vt:lpstr>Excedente del Productor</vt:lpstr>
      <vt:lpstr>Excedentes y Bienestar Social</vt:lpstr>
      <vt:lpstr>Bibliografía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de Personas: GFDP01</dc:title>
  <dc:creator>David Chacon Cisterna</dc:creator>
  <cp:lastModifiedBy>David Chacon Cisterna</cp:lastModifiedBy>
  <cp:revision>30</cp:revision>
  <dcterms:created xsi:type="dcterms:W3CDTF">2022-08-16T03:37:52Z</dcterms:created>
  <dcterms:modified xsi:type="dcterms:W3CDTF">2022-09-08T19:33:26Z</dcterms:modified>
</cp:coreProperties>
</file>